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322" r:id="rId3"/>
    <p:sldId id="273" r:id="rId4"/>
    <p:sldId id="354" r:id="rId5"/>
    <p:sldId id="353" r:id="rId6"/>
    <p:sldId id="262" r:id="rId7"/>
    <p:sldId id="260" r:id="rId8"/>
    <p:sldId id="268" r:id="rId9"/>
    <p:sldId id="269" r:id="rId10"/>
    <p:sldId id="263" r:id="rId11"/>
    <p:sldId id="264" r:id="rId12"/>
    <p:sldId id="285" r:id="rId13"/>
    <p:sldId id="291" r:id="rId14"/>
    <p:sldId id="292" r:id="rId15"/>
    <p:sldId id="294" r:id="rId16"/>
    <p:sldId id="295" r:id="rId17"/>
    <p:sldId id="296" r:id="rId18"/>
    <p:sldId id="297" r:id="rId19"/>
    <p:sldId id="298" r:id="rId20"/>
    <p:sldId id="299" r:id="rId21"/>
    <p:sldId id="325" r:id="rId22"/>
    <p:sldId id="300" r:id="rId23"/>
    <p:sldId id="301" r:id="rId24"/>
    <p:sldId id="302" r:id="rId25"/>
    <p:sldId id="303" r:id="rId26"/>
    <p:sldId id="347" r:id="rId27"/>
    <p:sldId id="304" r:id="rId28"/>
    <p:sldId id="305" r:id="rId29"/>
    <p:sldId id="332" r:id="rId30"/>
    <p:sldId id="328" r:id="rId31"/>
    <p:sldId id="306" r:id="rId32"/>
    <p:sldId id="307" r:id="rId33"/>
    <p:sldId id="329" r:id="rId34"/>
    <p:sldId id="331" r:id="rId35"/>
    <p:sldId id="308" r:id="rId36"/>
    <p:sldId id="309" r:id="rId37"/>
    <p:sldId id="310" r:id="rId38"/>
    <p:sldId id="350" r:id="rId39"/>
    <p:sldId id="351" r:id="rId40"/>
    <p:sldId id="312" r:id="rId4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000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6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2B3D5B9-59B4-4D25-86E2-190FE1F0ACCD}" type="datetimeFigureOut">
              <a:rPr lang="en-US"/>
              <a:pPr>
                <a:defRPr/>
              </a:pPr>
              <a:t>6/6/2013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A812E0F-3355-464F-8449-3F8A67521E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1077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32771" name="Footer Placeholder 4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mtClean="0">
                <a:cs typeface="Arial" charset="0"/>
              </a:rPr>
              <a:t>Jim Ellis-Jones A4D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8DB132-4C4B-452C-BB00-4DBA7872AD4A}" type="slidenum">
              <a:rPr lang="en-GB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GB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smtClean="0"/>
              <a:t>Why is a conceptual framework useful?</a:t>
            </a:r>
          </a:p>
          <a:p>
            <a:pPr eaLnBrk="1" hangingPunct="1">
              <a:spcBef>
                <a:spcPct val="0"/>
              </a:spcBef>
            </a:pPr>
            <a:r>
              <a:rPr lang="en-GB" smtClean="0"/>
              <a:t>An expectation of what’s going to happen.</a:t>
            </a:r>
          </a:p>
          <a:p>
            <a:pPr eaLnBrk="1" hangingPunct="1">
              <a:spcBef>
                <a:spcPct val="0"/>
              </a:spcBef>
            </a:pPr>
            <a:r>
              <a:rPr lang="en-GB" smtClean="0"/>
              <a:t>Guides questions to ask and explanations to seek when things don’t unfold as expected</a:t>
            </a:r>
          </a:p>
          <a:p>
            <a:pPr eaLnBrk="1" hangingPunct="1">
              <a:spcBef>
                <a:spcPct val="0"/>
              </a:spcBef>
            </a:pPr>
            <a:r>
              <a:rPr lang="en-GB" smtClean="0"/>
              <a:t>Explain each stage</a:t>
            </a:r>
          </a:p>
          <a:p>
            <a:pPr eaLnBrk="1" hangingPunct="1">
              <a:spcBef>
                <a:spcPct val="0"/>
              </a:spcBef>
            </a:pPr>
            <a:r>
              <a:rPr lang="en-GB" smtClean="0"/>
              <a:t>Many research technologies are adopted by a few farmers </a:t>
            </a:r>
          </a:p>
          <a:p>
            <a:pPr eaLnBrk="1" hangingPunct="1">
              <a:spcBef>
                <a:spcPct val="0"/>
              </a:spcBef>
            </a:pPr>
            <a:r>
              <a:rPr lang="en-GB" smtClean="0"/>
              <a:t>Few make it to being widely adopted</a:t>
            </a:r>
          </a:p>
          <a:p>
            <a:pPr eaLnBrk="1" hangingPunct="1">
              <a:spcBef>
                <a:spcPct val="0"/>
              </a:spcBef>
            </a:pPr>
            <a:r>
              <a:rPr lang="en-GB" smtClean="0"/>
              <a:t>Understanding what is inside the black box is crucial to achieving reasonable adoption levels in the pilot sites and then for scaling out.</a:t>
            </a:r>
          </a:p>
          <a:p>
            <a:pPr eaLnBrk="1" hangingPunct="1">
              <a:spcBef>
                <a:spcPct val="0"/>
              </a:spcBef>
            </a:pPr>
            <a:r>
              <a:rPr lang="en-GB" smtClean="0"/>
              <a:t>Historically adoption studies have ignored the early adaptation and adoption phase -- sample sizes are often too small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E84CF-0F12-4C4F-918D-1221B0B90692}" type="datetimeFigureOut">
              <a:rPr lang="en-US"/>
              <a:pPr>
                <a:defRPr/>
              </a:pPr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4E1EA-EC59-4879-AF2F-03C890CC29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31952-ACF0-47F0-9685-47998F141952}" type="datetimeFigureOut">
              <a:rPr lang="en-US"/>
              <a:pPr>
                <a:defRPr/>
              </a:pPr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84584-3457-4CEB-A597-A04DDBC652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F4D13-5A0B-4101-972B-80117888E09C}" type="datetimeFigureOut">
              <a:rPr lang="en-US"/>
              <a:pPr>
                <a:defRPr/>
              </a:pPr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D95DC-CDC3-40FF-9695-EC2F362D03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205DF-9997-489B-B7FD-FF946B6E0272}" type="datetimeFigureOut">
              <a:rPr lang="en-US"/>
              <a:pPr>
                <a:defRPr/>
              </a:pPr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D0F1A-D1B5-47DC-B69C-77F83F6DC7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C9790-4965-43C7-873E-EAED9EDE0BFA}" type="datetimeFigureOut">
              <a:rPr lang="en-US"/>
              <a:pPr>
                <a:defRPr/>
              </a:pPr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B3D15-EDBB-4489-BCF0-56399CBD9F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21C02-0E64-4C24-AA6A-5E508986B697}" type="datetimeFigureOut">
              <a:rPr lang="en-US"/>
              <a:pPr>
                <a:defRPr/>
              </a:pPr>
              <a:t>6/6/2013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FDEBA-7580-405C-9F5B-E5D28F8C86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1338F-A42E-4182-9619-64769467FECC}" type="datetimeFigureOut">
              <a:rPr lang="en-US"/>
              <a:pPr>
                <a:defRPr/>
              </a:pPr>
              <a:t>6/6/2013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4F189-B307-42C0-B008-D22F269A40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7B9FE-D8AE-40E1-8E6D-E627387CDDC9}" type="datetimeFigureOut">
              <a:rPr lang="en-US"/>
              <a:pPr>
                <a:defRPr/>
              </a:pPr>
              <a:t>6/6/2013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A3E37-B27C-4F7E-8048-44D06124E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94058-6861-4624-998B-40779E2FC394}" type="datetimeFigureOut">
              <a:rPr lang="en-US"/>
              <a:pPr>
                <a:defRPr/>
              </a:pPr>
              <a:t>6/6/2013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8C4E-CC2C-44C0-8711-3537AC81E2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9F232-DD38-46D7-8F5D-C78E23678CAC}" type="datetimeFigureOut">
              <a:rPr lang="en-US"/>
              <a:pPr>
                <a:defRPr/>
              </a:pPr>
              <a:t>6/6/2013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D2EF9-8526-4528-8A6E-9C57157204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F081E-0DE0-46BA-91F2-99744B99E0CA}" type="datetimeFigureOut">
              <a:rPr lang="en-US"/>
              <a:pPr>
                <a:defRPr/>
              </a:pPr>
              <a:t>6/6/2013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46A6E-DF0E-422F-A5BD-F8AF04616F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F3D636-8120-449B-9598-C59BD4469EFA}" type="datetimeFigureOut">
              <a:rPr lang="en-US"/>
              <a:pPr>
                <a:defRPr/>
              </a:pPr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AB47AE-3FDA-4560-ACE0-4CE07FAD2D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PowerPoint_Slide1.sldx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Daniel\Documents\SIMLEZA PROJECT\Objective 2 Agronomy and Innovation Platforms\IP workshop Chipata\Chipata Workshop Pictures\IMG_189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73025"/>
            <a:ext cx="4572000" cy="678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0" y="1828800"/>
            <a:ext cx="4572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>
                <a:latin typeface="Calibri" pitchFamily="34" charset="0"/>
              </a:rPr>
              <a:t>MULTIPLE STAKEHOLDER APPROACHES</a:t>
            </a:r>
          </a:p>
          <a:p>
            <a:pPr algn="ctr"/>
            <a:endParaRPr lang="en-US" sz="4000">
              <a:latin typeface="Calibri" pitchFamily="34" charset="0"/>
            </a:endParaRPr>
          </a:p>
          <a:p>
            <a:pPr algn="ctr"/>
            <a:r>
              <a:rPr lang="en-US" sz="2800">
                <a:latin typeface="Calibri" pitchFamily="34" charset="0"/>
              </a:rPr>
              <a:t>In the SIMLEZA Project</a:t>
            </a:r>
          </a:p>
          <a:p>
            <a:pPr algn="ctr"/>
            <a:endParaRPr lang="en-US" sz="2800">
              <a:latin typeface="Calibri" pitchFamily="34" charset="0"/>
            </a:endParaRPr>
          </a:p>
          <a:p>
            <a:pPr algn="ctr"/>
            <a:r>
              <a:rPr lang="en-US" sz="2400">
                <a:latin typeface="Calibri" pitchFamily="34" charset="0"/>
              </a:rPr>
              <a:t>A process review</a:t>
            </a:r>
          </a:p>
          <a:p>
            <a:pPr algn="ctr"/>
            <a:endParaRPr lang="en-US" sz="2400">
              <a:latin typeface="Calibri" pitchFamily="34" charset="0"/>
            </a:endParaRPr>
          </a:p>
        </p:txBody>
      </p:sp>
      <p:pic>
        <p:nvPicPr>
          <p:cNvPr id="14340" name="Picture 2" descr="dtma_comp copy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86863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 descr="plan background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</p:pic>
      <p:sp>
        <p:nvSpPr>
          <p:cNvPr id="69" name="Rectangle 68"/>
          <p:cNvSpPr/>
          <p:nvPr/>
        </p:nvSpPr>
        <p:spPr>
          <a:xfrm flipH="1">
            <a:off x="4932363" y="3644900"/>
            <a:ext cx="46037" cy="1800225"/>
          </a:xfrm>
          <a:prstGeom prst="rect">
            <a:avLst/>
          </a:prstGeom>
          <a:solidFill>
            <a:srgbClr val="57C9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baseline="-25000" dirty="0">
              <a:solidFill>
                <a:prstClr val="white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 flipH="1">
            <a:off x="5462588" y="3644900"/>
            <a:ext cx="46037" cy="1800225"/>
          </a:xfrm>
          <a:prstGeom prst="rect">
            <a:avLst/>
          </a:prstGeom>
          <a:solidFill>
            <a:srgbClr val="57C9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baseline="-25000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43438" y="6237288"/>
            <a:ext cx="1152525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Consider</a:t>
            </a:r>
            <a:br>
              <a:rPr lang="en-GB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options</a:t>
            </a:r>
          </a:p>
        </p:txBody>
      </p:sp>
      <p:sp>
        <p:nvSpPr>
          <p:cNvPr id="9" name="Rectangle 8"/>
          <p:cNvSpPr/>
          <p:nvPr/>
        </p:nvSpPr>
        <p:spPr>
          <a:xfrm>
            <a:off x="4643438" y="4797425"/>
            <a:ext cx="1081087" cy="576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Exchange visits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rgbClr val="E71B16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dirty="0">
                <a:solidFill>
                  <a:prstClr val="black"/>
                </a:solidFill>
              </a:rPr>
              <a:t>Participatory Research and Extension Approach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23850" y="5157788"/>
            <a:ext cx="1008063" cy="647700"/>
          </a:xfrm>
          <a:prstGeom prst="rect">
            <a:avLst/>
          </a:prstGeom>
          <a:solidFill>
            <a:srgbClr val="E71B16">
              <a:alpha val="49804"/>
            </a:srgbClr>
          </a:solidFill>
          <a:ln>
            <a:solidFill>
              <a:srgbClr val="EE71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/>
            </a:r>
            <a:br>
              <a:rPr lang="en-GB" sz="1400" dirty="0">
                <a:solidFill>
                  <a:prstClr val="black"/>
                </a:solidFill>
              </a:rPr>
            </a:br>
            <a:r>
              <a:rPr lang="en-GB" sz="1400" dirty="0">
                <a:solidFill>
                  <a:prstClr val="black"/>
                </a:solidFill>
              </a:rPr>
              <a:t>Entering</a:t>
            </a:r>
          </a:p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community </a:t>
            </a:r>
          </a:p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 build trust</a:t>
            </a:r>
            <a:br>
              <a:rPr lang="en-GB" sz="1400" dirty="0">
                <a:solidFill>
                  <a:prstClr val="black"/>
                </a:solidFill>
              </a:rPr>
            </a:b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971550" y="5949950"/>
            <a:ext cx="1079500" cy="647700"/>
          </a:xfrm>
          <a:prstGeom prst="rect">
            <a:avLst/>
          </a:prstGeom>
          <a:solidFill>
            <a:srgbClr val="E71B16">
              <a:alpha val="49804"/>
            </a:srgbClr>
          </a:solidFill>
          <a:ln>
            <a:solidFill>
              <a:srgbClr val="EE71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Identifying</a:t>
            </a:r>
          </a:p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local organ-</a:t>
            </a:r>
          </a:p>
          <a:p>
            <a:pPr algn="ctr">
              <a:defRPr/>
            </a:pPr>
            <a:r>
              <a:rPr lang="en-GB" sz="1400" dirty="0" err="1">
                <a:solidFill>
                  <a:prstClr val="black"/>
                </a:solidFill>
              </a:rPr>
              <a:t>isations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619250" y="5157788"/>
            <a:ext cx="1008063" cy="647700"/>
          </a:xfrm>
          <a:prstGeom prst="rect">
            <a:avLst/>
          </a:prstGeom>
          <a:solidFill>
            <a:srgbClr val="E71B16">
              <a:alpha val="49804"/>
            </a:srgbClr>
          </a:solidFill>
          <a:ln>
            <a:solidFill>
              <a:srgbClr val="EE71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Raising</a:t>
            </a:r>
            <a:br>
              <a:rPr lang="en-GB" sz="1400" dirty="0">
                <a:solidFill>
                  <a:prstClr val="black"/>
                </a:solidFill>
              </a:rPr>
            </a:br>
            <a:r>
              <a:rPr lang="en-GB" sz="1400" dirty="0">
                <a:solidFill>
                  <a:prstClr val="black"/>
                </a:solidFill>
              </a:rPr>
              <a:t>awareness</a:t>
            </a:r>
          </a:p>
        </p:txBody>
      </p:sp>
      <p:sp>
        <p:nvSpPr>
          <p:cNvPr id="43" name="Rectangle 42"/>
          <p:cNvSpPr/>
          <p:nvPr/>
        </p:nvSpPr>
        <p:spPr>
          <a:xfrm>
            <a:off x="2195513" y="5949950"/>
            <a:ext cx="1008062" cy="647700"/>
          </a:xfrm>
          <a:prstGeom prst="rect">
            <a:avLst/>
          </a:prstGeom>
          <a:solidFill>
            <a:srgbClr val="E71B16">
              <a:alpha val="49804"/>
            </a:srgbClr>
          </a:solidFill>
          <a:ln>
            <a:solidFill>
              <a:srgbClr val="EE71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Identifying needs &amp; problems</a:t>
            </a:r>
          </a:p>
        </p:txBody>
      </p:sp>
      <p:sp>
        <p:nvSpPr>
          <p:cNvPr id="45" name="Rectangle 44"/>
          <p:cNvSpPr/>
          <p:nvPr/>
        </p:nvSpPr>
        <p:spPr>
          <a:xfrm>
            <a:off x="2700338" y="4365625"/>
            <a:ext cx="44450" cy="1584325"/>
          </a:xfrm>
          <a:prstGeom prst="rect">
            <a:avLst/>
          </a:prstGeom>
          <a:solidFill>
            <a:srgbClr val="EE7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916238" y="5157788"/>
            <a:ext cx="1008062" cy="647700"/>
          </a:xfrm>
          <a:prstGeom prst="rect">
            <a:avLst/>
          </a:prstGeom>
          <a:solidFill>
            <a:srgbClr val="E71B16">
              <a:alpha val="49804"/>
            </a:srgbClr>
          </a:solidFill>
          <a:ln>
            <a:solidFill>
              <a:srgbClr val="EE71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Feedback</a:t>
            </a:r>
          </a:p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To</a:t>
            </a:r>
          </a:p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community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476375" y="4365625"/>
            <a:ext cx="44450" cy="1584325"/>
          </a:xfrm>
          <a:prstGeom prst="rect">
            <a:avLst/>
          </a:prstGeom>
          <a:solidFill>
            <a:srgbClr val="EE7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276600" y="4149725"/>
            <a:ext cx="44450" cy="1016000"/>
          </a:xfrm>
          <a:prstGeom prst="rect">
            <a:avLst/>
          </a:prstGeom>
          <a:solidFill>
            <a:srgbClr val="EE7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2051050" y="4437063"/>
            <a:ext cx="46038" cy="720725"/>
          </a:xfrm>
          <a:prstGeom prst="rect">
            <a:avLst/>
          </a:prstGeom>
          <a:solidFill>
            <a:srgbClr val="EE7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827088" y="4868863"/>
            <a:ext cx="46037" cy="288925"/>
          </a:xfrm>
          <a:prstGeom prst="rect">
            <a:avLst/>
          </a:prstGeom>
          <a:solidFill>
            <a:srgbClr val="EE7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4381500" y="3860800"/>
            <a:ext cx="46038" cy="288925"/>
          </a:xfrm>
          <a:prstGeom prst="rect">
            <a:avLst/>
          </a:prstGeom>
          <a:solidFill>
            <a:srgbClr val="57C9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 flipH="1">
            <a:off x="5867400" y="3860800"/>
            <a:ext cx="46038" cy="215900"/>
          </a:xfrm>
          <a:prstGeom prst="rect">
            <a:avLst/>
          </a:prstGeom>
          <a:solidFill>
            <a:srgbClr val="57C9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7164388" y="3500438"/>
            <a:ext cx="46037" cy="433387"/>
          </a:xfrm>
          <a:prstGeom prst="rect">
            <a:avLst/>
          </a:prstGeom>
          <a:solidFill>
            <a:srgbClr val="2B7FC5">
              <a:alpha val="5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 flipH="1">
            <a:off x="1476375" y="3429000"/>
            <a:ext cx="1366838" cy="46038"/>
          </a:xfrm>
          <a:prstGeom prst="rect">
            <a:avLst/>
          </a:prstGeom>
          <a:solidFill>
            <a:srgbClr val="2B7FC5">
              <a:alpha val="5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 flipH="1">
            <a:off x="1476375" y="1655763"/>
            <a:ext cx="790575" cy="44450"/>
          </a:xfrm>
          <a:prstGeom prst="rect">
            <a:avLst/>
          </a:prstGeom>
          <a:solidFill>
            <a:srgbClr val="2B7FC5">
              <a:alpha val="5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451725" y="3644900"/>
            <a:ext cx="1008063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Training</a:t>
            </a:r>
          </a:p>
        </p:txBody>
      </p:sp>
      <p:sp>
        <p:nvSpPr>
          <p:cNvPr id="58" name="Rectangle 57"/>
          <p:cNvSpPr/>
          <p:nvPr/>
        </p:nvSpPr>
        <p:spPr>
          <a:xfrm rot="18888425">
            <a:off x="7489825" y="1306513"/>
            <a:ext cx="863600" cy="863600"/>
          </a:xfrm>
          <a:prstGeom prst="rect">
            <a:avLst/>
          </a:prstGeom>
          <a:solidFill>
            <a:srgbClr val="FF9900">
              <a:alpha val="50196"/>
            </a:srgbClr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800" dirty="0">
              <a:solidFill>
                <a:prstClr val="black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6011863" y="1727200"/>
            <a:ext cx="1296987" cy="46038"/>
          </a:xfrm>
          <a:prstGeom prst="rect">
            <a:avLst/>
          </a:prstGeom>
          <a:solidFill>
            <a:srgbClr val="FF990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40425" y="836613"/>
            <a:ext cx="1584325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Technical</a:t>
            </a:r>
          </a:p>
          <a:p>
            <a:pPr algn="ctr">
              <a:defRPr/>
            </a:pPr>
            <a:r>
              <a:rPr lang="en-GB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backstopping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00113" y="836613"/>
            <a:ext cx="1008062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Training</a:t>
            </a:r>
          </a:p>
        </p:txBody>
      </p:sp>
      <p:sp>
        <p:nvSpPr>
          <p:cNvPr id="62" name="Freeform 61"/>
          <p:cNvSpPr/>
          <p:nvPr/>
        </p:nvSpPr>
        <p:spPr>
          <a:xfrm>
            <a:off x="323850" y="1196975"/>
            <a:ext cx="1152525" cy="984250"/>
          </a:xfrm>
          <a:custGeom>
            <a:avLst/>
            <a:gdLst>
              <a:gd name="connsiteX0" fmla="*/ 649224 w 2569464"/>
              <a:gd name="connsiteY0" fmla="*/ 18288 h 2194560"/>
              <a:gd name="connsiteX1" fmla="*/ 1938528 w 2569464"/>
              <a:gd name="connsiteY1" fmla="*/ 0 h 2194560"/>
              <a:gd name="connsiteX2" fmla="*/ 2569464 w 2569464"/>
              <a:gd name="connsiteY2" fmla="*/ 1097280 h 2194560"/>
              <a:gd name="connsiteX3" fmla="*/ 1929384 w 2569464"/>
              <a:gd name="connsiteY3" fmla="*/ 2176272 h 2194560"/>
              <a:gd name="connsiteX4" fmla="*/ 630936 w 2569464"/>
              <a:gd name="connsiteY4" fmla="*/ 2194560 h 2194560"/>
              <a:gd name="connsiteX5" fmla="*/ 0 w 2569464"/>
              <a:gd name="connsiteY5" fmla="*/ 1088136 h 2194560"/>
              <a:gd name="connsiteX6" fmla="*/ 649224 w 2569464"/>
              <a:gd name="connsiteY6" fmla="*/ 18288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69464" h="2194560">
                <a:moveTo>
                  <a:pt x="649224" y="18288"/>
                </a:moveTo>
                <a:lnTo>
                  <a:pt x="1938528" y="0"/>
                </a:lnTo>
                <a:lnTo>
                  <a:pt x="2569464" y="1097280"/>
                </a:lnTo>
                <a:lnTo>
                  <a:pt x="1929384" y="2176272"/>
                </a:lnTo>
                <a:lnTo>
                  <a:pt x="630936" y="2194560"/>
                </a:lnTo>
                <a:lnTo>
                  <a:pt x="0" y="1088136"/>
                </a:lnTo>
                <a:lnTo>
                  <a:pt x="649224" y="18288"/>
                </a:lnTo>
                <a:close/>
              </a:path>
            </a:pathLst>
          </a:custGeom>
          <a:solidFill>
            <a:srgbClr val="2B7FC5">
              <a:alpha val="54902"/>
            </a:srgbClr>
          </a:solidFill>
          <a:ln>
            <a:solidFill>
              <a:srgbClr val="2B7FC5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mid-</a:t>
            </a:r>
          </a:p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Season</a:t>
            </a:r>
          </a:p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evaluation</a:t>
            </a:r>
          </a:p>
        </p:txBody>
      </p:sp>
      <p:sp>
        <p:nvSpPr>
          <p:cNvPr id="63" name="Rectangle 62"/>
          <p:cNvSpPr/>
          <p:nvPr/>
        </p:nvSpPr>
        <p:spPr>
          <a:xfrm>
            <a:off x="900113" y="2565400"/>
            <a:ext cx="1008062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Training</a:t>
            </a:r>
          </a:p>
        </p:txBody>
      </p:sp>
      <p:sp>
        <p:nvSpPr>
          <p:cNvPr id="39" name="Freeform 38"/>
          <p:cNvSpPr/>
          <p:nvPr/>
        </p:nvSpPr>
        <p:spPr>
          <a:xfrm>
            <a:off x="6632575" y="3933825"/>
            <a:ext cx="1179513" cy="1008063"/>
          </a:xfrm>
          <a:custGeom>
            <a:avLst/>
            <a:gdLst>
              <a:gd name="connsiteX0" fmla="*/ 649224 w 2569464"/>
              <a:gd name="connsiteY0" fmla="*/ 18288 h 2194560"/>
              <a:gd name="connsiteX1" fmla="*/ 1938528 w 2569464"/>
              <a:gd name="connsiteY1" fmla="*/ 0 h 2194560"/>
              <a:gd name="connsiteX2" fmla="*/ 2569464 w 2569464"/>
              <a:gd name="connsiteY2" fmla="*/ 1097280 h 2194560"/>
              <a:gd name="connsiteX3" fmla="*/ 1929384 w 2569464"/>
              <a:gd name="connsiteY3" fmla="*/ 2176272 h 2194560"/>
              <a:gd name="connsiteX4" fmla="*/ 630936 w 2569464"/>
              <a:gd name="connsiteY4" fmla="*/ 2194560 h 2194560"/>
              <a:gd name="connsiteX5" fmla="*/ 0 w 2569464"/>
              <a:gd name="connsiteY5" fmla="*/ 1088136 h 2194560"/>
              <a:gd name="connsiteX6" fmla="*/ 649224 w 2569464"/>
              <a:gd name="connsiteY6" fmla="*/ 18288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69464" h="2194560">
                <a:moveTo>
                  <a:pt x="649224" y="18288"/>
                </a:moveTo>
                <a:lnTo>
                  <a:pt x="1938528" y="0"/>
                </a:lnTo>
                <a:lnTo>
                  <a:pt x="2569464" y="1097280"/>
                </a:lnTo>
                <a:lnTo>
                  <a:pt x="1929384" y="2176272"/>
                </a:lnTo>
                <a:lnTo>
                  <a:pt x="630936" y="2194560"/>
                </a:lnTo>
                <a:lnTo>
                  <a:pt x="0" y="1088136"/>
                </a:lnTo>
                <a:lnTo>
                  <a:pt x="649224" y="18288"/>
                </a:lnTo>
                <a:close/>
              </a:path>
            </a:pathLst>
          </a:custGeom>
          <a:solidFill>
            <a:srgbClr val="2B7FC5">
              <a:alpha val="54902"/>
            </a:srgbClr>
          </a:solidFill>
          <a:ln>
            <a:solidFill>
              <a:srgbClr val="2B7FC5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Planning</a:t>
            </a:r>
          </a:p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for next</a:t>
            </a:r>
          </a:p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learning </a:t>
            </a:r>
          </a:p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cycle</a:t>
            </a:r>
          </a:p>
        </p:txBody>
      </p:sp>
      <p:sp>
        <p:nvSpPr>
          <p:cNvPr id="61" name="Freeform 60"/>
          <p:cNvSpPr/>
          <p:nvPr/>
        </p:nvSpPr>
        <p:spPr>
          <a:xfrm>
            <a:off x="295275" y="2924175"/>
            <a:ext cx="1181100" cy="1009650"/>
          </a:xfrm>
          <a:custGeom>
            <a:avLst/>
            <a:gdLst>
              <a:gd name="connsiteX0" fmla="*/ 649224 w 2569464"/>
              <a:gd name="connsiteY0" fmla="*/ 18288 h 2194560"/>
              <a:gd name="connsiteX1" fmla="*/ 1938528 w 2569464"/>
              <a:gd name="connsiteY1" fmla="*/ 0 h 2194560"/>
              <a:gd name="connsiteX2" fmla="*/ 2569464 w 2569464"/>
              <a:gd name="connsiteY2" fmla="*/ 1097280 h 2194560"/>
              <a:gd name="connsiteX3" fmla="*/ 1929384 w 2569464"/>
              <a:gd name="connsiteY3" fmla="*/ 2176272 h 2194560"/>
              <a:gd name="connsiteX4" fmla="*/ 630936 w 2569464"/>
              <a:gd name="connsiteY4" fmla="*/ 2194560 h 2194560"/>
              <a:gd name="connsiteX5" fmla="*/ 0 w 2569464"/>
              <a:gd name="connsiteY5" fmla="*/ 1088136 h 2194560"/>
              <a:gd name="connsiteX6" fmla="*/ 649224 w 2569464"/>
              <a:gd name="connsiteY6" fmla="*/ 18288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69464" h="2194560">
                <a:moveTo>
                  <a:pt x="649224" y="18288"/>
                </a:moveTo>
                <a:lnTo>
                  <a:pt x="1938528" y="0"/>
                </a:lnTo>
                <a:lnTo>
                  <a:pt x="2569464" y="1097280"/>
                </a:lnTo>
                <a:lnTo>
                  <a:pt x="1929384" y="2176272"/>
                </a:lnTo>
                <a:lnTo>
                  <a:pt x="630936" y="2194560"/>
                </a:lnTo>
                <a:lnTo>
                  <a:pt x="0" y="1088136"/>
                </a:lnTo>
                <a:lnTo>
                  <a:pt x="649224" y="18288"/>
                </a:lnTo>
                <a:close/>
              </a:path>
            </a:pathLst>
          </a:custGeom>
          <a:solidFill>
            <a:srgbClr val="2B7FC5">
              <a:alpha val="54902"/>
            </a:srgbClr>
          </a:solidFill>
          <a:ln>
            <a:solidFill>
              <a:srgbClr val="2B7FC5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 algn="ctr">
              <a:defRPr/>
            </a:pPr>
            <a:endParaRPr lang="en-GB" sz="1600" dirty="0">
              <a:solidFill>
                <a:prstClr val="black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843213" y="1916113"/>
            <a:ext cx="2592387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3276600" y="1557338"/>
            <a:ext cx="1727200" cy="57626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600" b="1" dirty="0">
                <a:solidFill>
                  <a:prstClr val="white"/>
                </a:solidFill>
              </a:rPr>
              <a:t>PREA</a:t>
            </a:r>
          </a:p>
        </p:txBody>
      </p:sp>
      <p:sp>
        <p:nvSpPr>
          <p:cNvPr id="76" name="Rectangle 75"/>
          <p:cNvSpPr/>
          <p:nvPr/>
        </p:nvSpPr>
        <p:spPr>
          <a:xfrm>
            <a:off x="2843213" y="1989138"/>
            <a:ext cx="2665412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Learning Cycle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348038" y="2636838"/>
            <a:ext cx="158432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PREA Training</a:t>
            </a:r>
          </a:p>
        </p:txBody>
      </p:sp>
      <p:sp>
        <p:nvSpPr>
          <p:cNvPr id="78" name="Rectangle 77"/>
          <p:cNvSpPr/>
          <p:nvPr/>
        </p:nvSpPr>
        <p:spPr>
          <a:xfrm flipH="1">
            <a:off x="4932363" y="3716338"/>
            <a:ext cx="46037" cy="649287"/>
          </a:xfrm>
          <a:prstGeom prst="rect">
            <a:avLst/>
          </a:prstGeom>
          <a:solidFill>
            <a:srgbClr val="57C9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baseline="-25000" dirty="0">
              <a:solidFill>
                <a:prstClr val="white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 flipH="1">
            <a:off x="5462588" y="3500438"/>
            <a:ext cx="46037" cy="649287"/>
          </a:xfrm>
          <a:prstGeom prst="rect">
            <a:avLst/>
          </a:prstGeom>
          <a:solidFill>
            <a:srgbClr val="57C9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baseline="-25000" dirty="0">
              <a:solidFill>
                <a:prstClr val="white"/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 flipH="1">
            <a:off x="5867400" y="3213100"/>
            <a:ext cx="46038" cy="936625"/>
          </a:xfrm>
          <a:prstGeom prst="rect">
            <a:avLst/>
          </a:prstGeom>
          <a:solidFill>
            <a:srgbClr val="34A2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baseline="-25000" dirty="0">
              <a:solidFill>
                <a:prstClr val="white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6588125" y="5084763"/>
            <a:ext cx="2339975" cy="15843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600" b="1" dirty="0">
                <a:solidFill>
                  <a:prstClr val="white"/>
                </a:solidFill>
              </a:rPr>
              <a:t>SIMLEZA</a:t>
            </a:r>
          </a:p>
        </p:txBody>
      </p:sp>
      <p:sp>
        <p:nvSpPr>
          <p:cNvPr id="83" name="Oval 82"/>
          <p:cNvSpPr/>
          <p:nvPr/>
        </p:nvSpPr>
        <p:spPr>
          <a:xfrm>
            <a:off x="3779838" y="4076700"/>
            <a:ext cx="1008062" cy="1008063"/>
          </a:xfrm>
          <a:prstGeom prst="ellipse">
            <a:avLst/>
          </a:prstGeom>
          <a:solidFill>
            <a:srgbClr val="4CC052">
              <a:alpha val="50196"/>
            </a:srgbClr>
          </a:solidFill>
          <a:ln>
            <a:solidFill>
              <a:srgbClr val="4C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800" dirty="0">
              <a:solidFill>
                <a:prstClr val="black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3563938" y="4005263"/>
            <a:ext cx="1439862" cy="11525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Prioritising</a:t>
            </a:r>
          </a:p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needs and</a:t>
            </a:r>
          </a:p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problems</a:t>
            </a:r>
          </a:p>
        </p:txBody>
      </p:sp>
      <p:sp>
        <p:nvSpPr>
          <p:cNvPr id="84" name="Oval 83"/>
          <p:cNvSpPr/>
          <p:nvPr/>
        </p:nvSpPr>
        <p:spPr>
          <a:xfrm>
            <a:off x="5580063" y="4076700"/>
            <a:ext cx="1008062" cy="1008063"/>
          </a:xfrm>
          <a:prstGeom prst="ellipse">
            <a:avLst/>
          </a:prstGeom>
          <a:solidFill>
            <a:srgbClr val="4CC052">
              <a:alpha val="50196"/>
            </a:srgbClr>
          </a:solidFill>
          <a:ln>
            <a:solidFill>
              <a:srgbClr val="4C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800" dirty="0">
              <a:solidFill>
                <a:prstClr val="black"/>
              </a:solidFill>
            </a:endParaRPr>
          </a:p>
        </p:txBody>
      </p:sp>
      <p:sp>
        <p:nvSpPr>
          <p:cNvPr id="66" name="Oval 65"/>
          <p:cNvSpPr/>
          <p:nvPr/>
        </p:nvSpPr>
        <p:spPr>
          <a:xfrm>
            <a:off x="5435600" y="3933825"/>
            <a:ext cx="1296988" cy="12954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Action</a:t>
            </a:r>
            <a:br>
              <a:rPr lang="en-GB" sz="1400" dirty="0">
                <a:solidFill>
                  <a:prstClr val="black"/>
                </a:solidFill>
              </a:rPr>
            </a:br>
            <a:r>
              <a:rPr lang="en-GB" sz="1400" dirty="0">
                <a:solidFill>
                  <a:prstClr val="black"/>
                </a:solidFill>
              </a:rPr>
              <a:t>planning</a:t>
            </a:r>
          </a:p>
        </p:txBody>
      </p:sp>
      <p:sp>
        <p:nvSpPr>
          <p:cNvPr id="85" name="Oval 84"/>
          <p:cNvSpPr/>
          <p:nvPr/>
        </p:nvSpPr>
        <p:spPr>
          <a:xfrm>
            <a:off x="4140200" y="5300663"/>
            <a:ext cx="1008063" cy="1008062"/>
          </a:xfrm>
          <a:prstGeom prst="ellipse">
            <a:avLst/>
          </a:prstGeom>
          <a:solidFill>
            <a:srgbClr val="4CC052">
              <a:alpha val="50196"/>
            </a:srgbClr>
          </a:solidFill>
          <a:ln>
            <a:solidFill>
              <a:srgbClr val="4C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800" dirty="0">
              <a:solidFill>
                <a:prstClr val="black"/>
              </a:solidFill>
            </a:endParaRPr>
          </a:p>
        </p:txBody>
      </p:sp>
      <p:sp>
        <p:nvSpPr>
          <p:cNvPr id="67" name="Oval 66"/>
          <p:cNvSpPr/>
          <p:nvPr/>
        </p:nvSpPr>
        <p:spPr>
          <a:xfrm>
            <a:off x="3924300" y="5013325"/>
            <a:ext cx="1439863" cy="165576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200" dirty="0">
                <a:solidFill>
                  <a:prstClr val="black"/>
                </a:solidFill>
              </a:rPr>
              <a:t> </a:t>
            </a:r>
            <a:r>
              <a:rPr lang="en-GB" sz="1400" dirty="0">
                <a:solidFill>
                  <a:prstClr val="black"/>
                </a:solidFill>
              </a:rPr>
              <a:t>Searching</a:t>
            </a:r>
            <a:br>
              <a:rPr lang="en-GB" sz="1400" dirty="0">
                <a:solidFill>
                  <a:prstClr val="black"/>
                </a:solidFill>
              </a:rPr>
            </a:br>
            <a:r>
              <a:rPr lang="en-GB" sz="1400" dirty="0">
                <a:solidFill>
                  <a:prstClr val="black"/>
                </a:solidFill>
              </a:rPr>
              <a:t>for </a:t>
            </a:r>
          </a:p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solutions</a:t>
            </a:r>
          </a:p>
        </p:txBody>
      </p:sp>
      <p:sp>
        <p:nvSpPr>
          <p:cNvPr id="86" name="Oval 85"/>
          <p:cNvSpPr/>
          <p:nvPr/>
        </p:nvSpPr>
        <p:spPr>
          <a:xfrm>
            <a:off x="5364163" y="5300663"/>
            <a:ext cx="1008062" cy="1008062"/>
          </a:xfrm>
          <a:prstGeom prst="ellipse">
            <a:avLst/>
          </a:prstGeom>
          <a:solidFill>
            <a:srgbClr val="4CC052">
              <a:alpha val="50196"/>
            </a:srgbClr>
          </a:solidFill>
          <a:ln>
            <a:solidFill>
              <a:srgbClr val="4C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800" dirty="0">
              <a:solidFill>
                <a:prstClr val="black"/>
              </a:solidFill>
            </a:endParaRPr>
          </a:p>
        </p:txBody>
      </p:sp>
      <p:sp>
        <p:nvSpPr>
          <p:cNvPr id="68" name="Oval 67"/>
          <p:cNvSpPr/>
          <p:nvPr/>
        </p:nvSpPr>
        <p:spPr>
          <a:xfrm>
            <a:off x="5219700" y="5084763"/>
            <a:ext cx="1296988" cy="143986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200" dirty="0">
                <a:solidFill>
                  <a:prstClr val="black"/>
                </a:solidFill>
              </a:rPr>
              <a:t>Mandating</a:t>
            </a:r>
            <a:br>
              <a:rPr lang="en-GB" sz="1200" dirty="0">
                <a:solidFill>
                  <a:prstClr val="black"/>
                </a:solidFill>
              </a:rPr>
            </a:br>
            <a:r>
              <a:rPr lang="en-GB" sz="1200" dirty="0">
                <a:solidFill>
                  <a:prstClr val="black"/>
                </a:solidFill>
              </a:rPr>
              <a:t>local</a:t>
            </a:r>
            <a:br>
              <a:rPr lang="en-GB" sz="1200" dirty="0">
                <a:solidFill>
                  <a:prstClr val="black"/>
                </a:solidFill>
              </a:rPr>
            </a:br>
            <a:r>
              <a:rPr lang="en-GB" sz="1200" dirty="0">
                <a:solidFill>
                  <a:prstClr val="black"/>
                </a:solidFill>
              </a:rPr>
              <a:t>institutions</a:t>
            </a:r>
          </a:p>
        </p:txBody>
      </p:sp>
      <p:sp>
        <p:nvSpPr>
          <p:cNvPr id="87" name="Rectangle 86"/>
          <p:cNvSpPr/>
          <p:nvPr/>
        </p:nvSpPr>
        <p:spPr>
          <a:xfrm>
            <a:off x="7235825" y="1196975"/>
            <a:ext cx="1333500" cy="1152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Trying</a:t>
            </a:r>
            <a:br>
              <a:rPr lang="en-GB" sz="1400" dirty="0">
                <a:solidFill>
                  <a:prstClr val="black"/>
                </a:solidFill>
              </a:rPr>
            </a:br>
            <a:r>
              <a:rPr lang="en-GB" sz="1400" dirty="0">
                <a:solidFill>
                  <a:prstClr val="black"/>
                </a:solidFill>
              </a:rPr>
              <a:t>out new</a:t>
            </a:r>
          </a:p>
          <a:p>
            <a:pPr algn="ctr">
              <a:defRPr/>
            </a:pPr>
            <a:r>
              <a:rPr lang="en-GB" sz="1400" dirty="0">
                <a:solidFill>
                  <a:prstClr val="black"/>
                </a:solidFill>
              </a:rPr>
              <a:t>ideas</a:t>
            </a:r>
          </a:p>
        </p:txBody>
      </p:sp>
      <p:sp>
        <p:nvSpPr>
          <p:cNvPr id="88" name="Freeform 87"/>
          <p:cNvSpPr/>
          <p:nvPr/>
        </p:nvSpPr>
        <p:spPr>
          <a:xfrm>
            <a:off x="-612775" y="2060575"/>
            <a:ext cx="2520950" cy="2736850"/>
          </a:xfrm>
          <a:custGeom>
            <a:avLst/>
            <a:gdLst>
              <a:gd name="connsiteX0" fmla="*/ 649224 w 2569464"/>
              <a:gd name="connsiteY0" fmla="*/ 18288 h 2194560"/>
              <a:gd name="connsiteX1" fmla="*/ 1938528 w 2569464"/>
              <a:gd name="connsiteY1" fmla="*/ 0 h 2194560"/>
              <a:gd name="connsiteX2" fmla="*/ 2569464 w 2569464"/>
              <a:gd name="connsiteY2" fmla="*/ 1097280 h 2194560"/>
              <a:gd name="connsiteX3" fmla="*/ 1929384 w 2569464"/>
              <a:gd name="connsiteY3" fmla="*/ 2176272 h 2194560"/>
              <a:gd name="connsiteX4" fmla="*/ 630936 w 2569464"/>
              <a:gd name="connsiteY4" fmla="*/ 2194560 h 2194560"/>
              <a:gd name="connsiteX5" fmla="*/ 0 w 2569464"/>
              <a:gd name="connsiteY5" fmla="*/ 1088136 h 2194560"/>
              <a:gd name="connsiteX6" fmla="*/ 649224 w 2569464"/>
              <a:gd name="connsiteY6" fmla="*/ 18288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69464" h="2194560">
                <a:moveTo>
                  <a:pt x="649224" y="18288"/>
                </a:moveTo>
                <a:lnTo>
                  <a:pt x="1938528" y="0"/>
                </a:lnTo>
                <a:lnTo>
                  <a:pt x="2569464" y="1097280"/>
                </a:lnTo>
                <a:lnTo>
                  <a:pt x="1929384" y="2176272"/>
                </a:lnTo>
                <a:lnTo>
                  <a:pt x="630936" y="2194560"/>
                </a:lnTo>
                <a:lnTo>
                  <a:pt x="0" y="1088136"/>
                </a:lnTo>
                <a:lnTo>
                  <a:pt x="649224" y="18288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 algn="ctr">
              <a:defRPr/>
            </a:pPr>
            <a:r>
              <a:rPr lang="en-GB" sz="1400" dirty="0">
                <a:solidFill>
                  <a:prstClr val="black"/>
                </a:solidFill>
              </a:rPr>
              <a:t>End of </a:t>
            </a:r>
            <a:br>
              <a:rPr lang="en-GB" sz="1400" dirty="0">
                <a:solidFill>
                  <a:prstClr val="black"/>
                </a:solidFill>
              </a:rPr>
            </a:br>
            <a:r>
              <a:rPr lang="en-GB" sz="1400" dirty="0">
                <a:solidFill>
                  <a:prstClr val="black"/>
                </a:solidFill>
              </a:rPr>
              <a:t>season review </a:t>
            </a:r>
            <a:br>
              <a:rPr lang="en-GB" sz="1400" dirty="0">
                <a:solidFill>
                  <a:prstClr val="black"/>
                </a:solidFill>
              </a:rPr>
            </a:br>
            <a:r>
              <a:rPr lang="en-GB" sz="1400" dirty="0">
                <a:solidFill>
                  <a:prstClr val="black"/>
                </a:solidFill>
              </a:rPr>
              <a:t>and process</a:t>
            </a:r>
            <a:br>
              <a:rPr lang="en-GB" sz="1400" dirty="0">
                <a:solidFill>
                  <a:prstClr val="black"/>
                </a:solidFill>
              </a:rPr>
            </a:br>
            <a:r>
              <a:rPr lang="en-GB" sz="1400" dirty="0">
                <a:solidFill>
                  <a:prstClr val="black"/>
                </a:solidFill>
              </a:rPr>
              <a:t>monitoring</a:t>
            </a:r>
          </a:p>
        </p:txBody>
      </p:sp>
      <p:pic>
        <p:nvPicPr>
          <p:cNvPr id="5" name="Picture 4" descr="plan loop 3 no shadow.gif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65175"/>
            <a:ext cx="9144000" cy="4265613"/>
          </a:xfrm>
          <a:prstGeom prst="rect">
            <a:avLst/>
          </a:prstGeom>
          <a:effectLst>
            <a:outerShdw blurRad="177800" dist="88900" dir="2700000" sx="101000" sy="101000" algn="tl" rotWithShape="0">
              <a:prstClr val="black">
                <a:alpha val="47000"/>
              </a:prstClr>
            </a:outerShdw>
          </a:effectLst>
        </p:spPr>
      </p:pic>
      <p:pic>
        <p:nvPicPr>
          <p:cNvPr id="33842" name="Picture 51" descr="plan loop 3 text.gif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765175"/>
            <a:ext cx="8640762" cy="403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PREA cycle repeat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975"/>
            <a:ext cx="9144000" cy="430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 Box 3"/>
          <p:cNvSpPr txBox="1">
            <a:spLocks noChangeArrowheads="1"/>
          </p:cNvSpPr>
          <p:nvPr/>
        </p:nvSpPr>
        <p:spPr bwMode="auto">
          <a:xfrm>
            <a:off x="3995738" y="5805488"/>
            <a:ext cx="8715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>
                <a:latin typeface="Times" pitchFamily="18" charset="0"/>
                <a:cs typeface="Times New Roman" pitchFamily="18" charset="0"/>
              </a:rPr>
              <a:t>Years</a:t>
            </a:r>
          </a:p>
        </p:txBody>
      </p:sp>
      <p:sp>
        <p:nvSpPr>
          <p:cNvPr id="35843" name="Text Box 5"/>
          <p:cNvSpPr txBox="1">
            <a:spLocks noChangeArrowheads="1"/>
          </p:cNvSpPr>
          <p:nvPr/>
        </p:nvSpPr>
        <p:spPr bwMode="auto">
          <a:xfrm>
            <a:off x="3132138" y="5516563"/>
            <a:ext cx="692150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>
                <a:latin typeface="Calibri" pitchFamily="34" charset="0"/>
              </a:rPr>
              <a:t>Y2</a:t>
            </a:r>
          </a:p>
        </p:txBody>
      </p:sp>
      <p:sp>
        <p:nvSpPr>
          <p:cNvPr id="35844" name="Text Box 6"/>
          <p:cNvSpPr txBox="1">
            <a:spLocks noChangeArrowheads="1"/>
          </p:cNvSpPr>
          <p:nvPr/>
        </p:nvSpPr>
        <p:spPr bwMode="auto">
          <a:xfrm>
            <a:off x="1398588" y="5516563"/>
            <a:ext cx="412750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>
                <a:latin typeface="Calibri" pitchFamily="34" charset="0"/>
              </a:rPr>
              <a:t>Y1</a:t>
            </a:r>
          </a:p>
        </p:txBody>
      </p:sp>
      <p:sp>
        <p:nvSpPr>
          <p:cNvPr id="35845" name="Text Box 7"/>
          <p:cNvSpPr txBox="1">
            <a:spLocks noChangeArrowheads="1"/>
          </p:cNvSpPr>
          <p:nvPr/>
        </p:nvSpPr>
        <p:spPr bwMode="auto">
          <a:xfrm>
            <a:off x="4999038" y="5516563"/>
            <a:ext cx="412750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>
                <a:latin typeface="Calibri" pitchFamily="34" charset="0"/>
              </a:rPr>
              <a:t>Y3</a:t>
            </a:r>
          </a:p>
        </p:txBody>
      </p:sp>
      <p:sp>
        <p:nvSpPr>
          <p:cNvPr id="35846" name="Text Box 8"/>
          <p:cNvSpPr txBox="1">
            <a:spLocks noChangeArrowheads="1"/>
          </p:cNvSpPr>
          <p:nvPr/>
        </p:nvSpPr>
        <p:spPr bwMode="auto">
          <a:xfrm>
            <a:off x="6583363" y="5516563"/>
            <a:ext cx="412750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>
                <a:latin typeface="Calibri" pitchFamily="34" charset="0"/>
              </a:rPr>
              <a:t>Y4</a:t>
            </a:r>
          </a:p>
        </p:txBody>
      </p:sp>
      <p:sp>
        <p:nvSpPr>
          <p:cNvPr id="35847" name="Text Box 9"/>
          <p:cNvSpPr txBox="1">
            <a:spLocks noChangeArrowheads="1"/>
          </p:cNvSpPr>
          <p:nvPr/>
        </p:nvSpPr>
        <p:spPr bwMode="auto">
          <a:xfrm>
            <a:off x="8096250" y="5589588"/>
            <a:ext cx="412750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>
                <a:latin typeface="Calibri" pitchFamily="34" charset="0"/>
              </a:rPr>
              <a:t>Y5</a:t>
            </a:r>
          </a:p>
        </p:txBody>
      </p:sp>
      <p:sp>
        <p:nvSpPr>
          <p:cNvPr id="23561" name="Text Box 10"/>
          <p:cNvSpPr txBox="1">
            <a:spLocks noChangeArrowheads="1"/>
          </p:cNvSpPr>
          <p:nvPr/>
        </p:nvSpPr>
        <p:spPr bwMode="auto">
          <a:xfrm>
            <a:off x="2124075" y="260350"/>
            <a:ext cx="4535488" cy="7080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000" b="1" dirty="0"/>
              <a:t>PREA process</a:t>
            </a:r>
          </a:p>
        </p:txBody>
      </p:sp>
      <p:sp>
        <p:nvSpPr>
          <p:cNvPr id="35849" name="Text Box 23"/>
          <p:cNvSpPr txBox="1">
            <a:spLocks noChangeArrowheads="1"/>
          </p:cNvSpPr>
          <p:nvPr/>
        </p:nvSpPr>
        <p:spPr bwMode="auto">
          <a:xfrm>
            <a:off x="468313" y="692150"/>
            <a:ext cx="3959225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GB">
              <a:latin typeface="Calibri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5D0E7D-9D8F-4CB3-B52C-DC6CCA3DB3C2}" type="slidenum">
              <a:rPr lang="en-GB"/>
              <a:pPr>
                <a:defRPr/>
              </a:pPr>
              <a:t>11</a:t>
            </a:fld>
            <a:endParaRPr lang="en-GB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3" descr="Cowpea 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3400" y="762000"/>
            <a:ext cx="8280400" cy="5105400"/>
          </a:xfrm>
          <a:solidFill>
            <a:schemeClr val="bg1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GB" sz="3600" b="1" smtClean="0"/>
              <a:t>General assumptions:</a:t>
            </a:r>
          </a:p>
          <a:p>
            <a:pPr eaLnBrk="1" hangingPunct="1"/>
            <a:r>
              <a:rPr lang="en-GB" sz="2800" b="1" smtClean="0"/>
              <a:t>Farmers are receptive to new ideas</a:t>
            </a:r>
          </a:p>
          <a:p>
            <a:pPr eaLnBrk="1" hangingPunct="1"/>
            <a:r>
              <a:rPr lang="en-GB" sz="2800" b="1" smtClean="0"/>
              <a:t>Research and development can provide information/technologies that lead to cost-effective ways of production</a:t>
            </a:r>
          </a:p>
          <a:p>
            <a:pPr eaLnBrk="1" hangingPunct="1"/>
            <a:r>
              <a:rPr lang="en-GB" sz="2800" b="1" smtClean="0"/>
              <a:t>Success will depend on the approach taken</a:t>
            </a:r>
          </a:p>
          <a:p>
            <a:pPr eaLnBrk="1" hangingPunct="1"/>
            <a:endParaRPr lang="en-GB" sz="800" i="1" smtClean="0"/>
          </a:p>
          <a:p>
            <a:pPr eaLnBrk="1" hangingPunct="1">
              <a:buFont typeface="Arial" charset="0"/>
              <a:buNone/>
            </a:pPr>
            <a:r>
              <a:rPr lang="en-GB" sz="2700" b="1" i="1" smtClean="0"/>
              <a:t>Extension role is facilitating not teaching</a:t>
            </a:r>
          </a:p>
          <a:p>
            <a:pPr lvl="1" eaLnBrk="1" hangingPunct="1"/>
            <a:r>
              <a:rPr lang="en-GB" sz="2400" i="1" smtClean="0"/>
              <a:t>Helping and convincing farmers vs directing</a:t>
            </a:r>
          </a:p>
          <a:p>
            <a:pPr lvl="1" eaLnBrk="1" hangingPunct="1"/>
            <a:r>
              <a:rPr lang="en-GB" sz="2400" i="1" smtClean="0"/>
              <a:t>Providing a service not being a instructor</a:t>
            </a:r>
          </a:p>
          <a:p>
            <a:pPr lvl="1" eaLnBrk="1" hangingPunct="1"/>
            <a:r>
              <a:rPr lang="en-GB" sz="2400" i="1" smtClean="0"/>
              <a:t>Encouraging farmer-to-farmer extension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3" descr="Nymawera report backs 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0825" y="1268413"/>
            <a:ext cx="8642350" cy="5329237"/>
          </a:xfrm>
          <a:solidFill>
            <a:schemeClr val="bg1"/>
          </a:solidFill>
        </p:spPr>
        <p:txBody>
          <a:bodyPr/>
          <a:lstStyle/>
          <a:p>
            <a:pPr marL="514350" indent="-514350" eaLnBrk="1" hangingPunct="1">
              <a:buFont typeface="Arial" charset="0"/>
              <a:buNone/>
            </a:pPr>
            <a:r>
              <a:rPr lang="en-GB" b="1" smtClean="0"/>
              <a:t>Phase 1: Engagement and Social mobilisation</a:t>
            </a:r>
            <a:endParaRPr lang="en-GB" sz="4400" b="1" u="sng" smtClean="0"/>
          </a:p>
          <a:p>
            <a:pPr marL="514350" indent="-514350" eaLnBrk="1" hangingPunct="1"/>
            <a:r>
              <a:rPr lang="en-GB" sz="2800" b="1" u="sng" smtClean="0"/>
              <a:t>Step 1: Informal discussions with potential partners</a:t>
            </a:r>
          </a:p>
          <a:p>
            <a:pPr marL="833438" lvl="1" indent="-514350" eaLnBrk="1" hangingPunct="1"/>
            <a:r>
              <a:rPr lang="en-GB" sz="2400" smtClean="0"/>
              <a:t>Establishing common interests</a:t>
            </a:r>
          </a:p>
          <a:p>
            <a:pPr marL="514350" indent="-514350" eaLnBrk="1" hangingPunct="1"/>
            <a:r>
              <a:rPr lang="en-GB" sz="2800" b="1" u="sng" smtClean="0"/>
              <a:t>Step 2: Entering the community and building trust</a:t>
            </a:r>
          </a:p>
          <a:p>
            <a:pPr marL="833438" lvl="1" indent="-514350" eaLnBrk="1" hangingPunct="1"/>
            <a:r>
              <a:rPr lang="en-GB" sz="2400" smtClean="0"/>
              <a:t>Selecting an area – camp, zone ward, village </a:t>
            </a:r>
          </a:p>
          <a:p>
            <a:pPr marL="833438" lvl="1" indent="-514350" eaLnBrk="1" hangingPunct="1"/>
            <a:r>
              <a:rPr lang="en-GB" sz="2400" smtClean="0"/>
              <a:t>Meeting with local leaders</a:t>
            </a:r>
          </a:p>
          <a:p>
            <a:pPr marL="833438" lvl="1" indent="-514350" eaLnBrk="1" hangingPunct="1"/>
            <a:r>
              <a:rPr lang="en-GB" sz="2400" smtClean="0"/>
              <a:t>Identifying how the community functions (</a:t>
            </a:r>
            <a:r>
              <a:rPr lang="en-GB" sz="2400" i="1" smtClean="0"/>
              <a:t>institutions,</a:t>
            </a:r>
            <a:r>
              <a:rPr lang="en-GB" sz="2400" smtClean="0"/>
              <a:t> </a:t>
            </a:r>
            <a:r>
              <a:rPr lang="en-GB" sz="2400" i="1" smtClean="0"/>
              <a:t>livelihoods</a:t>
            </a:r>
            <a:r>
              <a:rPr lang="en-GB" sz="2400" smtClean="0"/>
              <a:t>)</a:t>
            </a:r>
          </a:p>
          <a:p>
            <a:pPr marL="514350" indent="-514350" eaLnBrk="1" hangingPunct="1"/>
            <a:r>
              <a:rPr lang="en-GB" sz="2800" b="1" u="sng" smtClean="0"/>
              <a:t>Step 3: Identify and analyse community organisations</a:t>
            </a:r>
          </a:p>
          <a:p>
            <a:pPr marL="833438" lvl="1" indent="-514350" eaLnBrk="1" hangingPunct="1"/>
            <a:r>
              <a:rPr lang="en-GB" sz="2400" smtClean="0"/>
              <a:t>To find local partners for future activities</a:t>
            </a:r>
          </a:p>
          <a:p>
            <a:pPr marL="833438" lvl="1" indent="-514350" eaLnBrk="1" hangingPunct="1"/>
            <a:r>
              <a:rPr lang="en-GB" sz="2400" smtClean="0"/>
              <a:t>Inside and outside community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31913" y="1628775"/>
          <a:ext cx="6264275" cy="4751388"/>
        </p:xfrm>
        <a:graphic>
          <a:graphicData uri="http://schemas.openxmlformats.org/drawingml/2006/table">
            <a:tbl>
              <a:tblPr/>
              <a:tblGrid>
                <a:gridCol w="4521528"/>
                <a:gridCol w="1743168"/>
              </a:tblGrid>
              <a:tr h="2644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Camp Agricultural Committee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44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Women’s 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groups growing cowpeas and groundnuts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54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Multi-purpose cooperatives (for fertiliser and 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maize)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44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Village Development committee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44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School 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44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Churches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4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JTI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44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TLC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22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44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CFU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44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Alliance -One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44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Cargill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44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Dunavant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44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Chipata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Cotton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44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MCF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44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COMACO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44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SIMLEZA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23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2020" name="Title 3"/>
          <p:cNvSpPr>
            <a:spLocks noGrp="1"/>
          </p:cNvSpPr>
          <p:nvPr>
            <p:ph type="title"/>
          </p:nvPr>
        </p:nvSpPr>
        <p:spPr>
          <a:xfrm>
            <a:off x="468313" y="188913"/>
            <a:ext cx="8153400" cy="990600"/>
          </a:xfrm>
        </p:spPr>
        <p:txBody>
          <a:bodyPr/>
          <a:lstStyle/>
          <a:p>
            <a:pPr eaLnBrk="1" hangingPunct="1"/>
            <a:r>
              <a:rPr lang="en-GB" sz="3600" b="1" smtClean="0"/>
              <a:t>Chanje </a:t>
            </a:r>
            <a:r>
              <a:rPr lang="en-GB" sz="3100" b="1" smtClean="0"/>
              <a:t>institutions </a:t>
            </a:r>
            <a:r>
              <a:rPr lang="en-GB" sz="2000" b="1" smtClean="0"/>
              <a:t>/ farmer involvement (n=23)</a:t>
            </a:r>
            <a:endParaRPr lang="en-GB" sz="31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835150" y="908050"/>
            <a:ext cx="6121400" cy="5257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" name="Oval 2"/>
          <p:cNvSpPr/>
          <p:nvPr/>
        </p:nvSpPr>
        <p:spPr>
          <a:xfrm>
            <a:off x="3348038" y="1412875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>
                <a:solidFill>
                  <a:schemeClr val="tx1"/>
                </a:solidFill>
              </a:rPr>
              <a:t>Village Dev Co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92500" y="3860800"/>
            <a:ext cx="779463" cy="4159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dirty="0"/>
              <a:t>Women’s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dirty="0"/>
              <a:t>groups</a:t>
            </a:r>
          </a:p>
        </p:txBody>
      </p:sp>
      <p:sp>
        <p:nvSpPr>
          <p:cNvPr id="9" name="Oval 8"/>
          <p:cNvSpPr/>
          <p:nvPr/>
        </p:nvSpPr>
        <p:spPr>
          <a:xfrm>
            <a:off x="3492500" y="2852738"/>
            <a:ext cx="142875" cy="14446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4037" name="TextBox 9"/>
          <p:cNvSpPr txBox="1">
            <a:spLocks noChangeArrowheads="1"/>
          </p:cNvSpPr>
          <p:nvPr/>
        </p:nvSpPr>
        <p:spPr bwMode="auto">
          <a:xfrm>
            <a:off x="3708400" y="2852738"/>
            <a:ext cx="5175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200">
                <a:latin typeface="Calibri" pitchFamily="34" charset="0"/>
              </a:rPr>
              <a:t>CEO</a:t>
            </a:r>
          </a:p>
        </p:txBody>
      </p:sp>
      <p:sp>
        <p:nvSpPr>
          <p:cNvPr id="11" name="Oval 10"/>
          <p:cNvSpPr/>
          <p:nvPr/>
        </p:nvSpPr>
        <p:spPr>
          <a:xfrm>
            <a:off x="4284663" y="2133600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tx1"/>
                </a:solidFill>
              </a:rPr>
              <a:t>CAC</a:t>
            </a:r>
          </a:p>
        </p:txBody>
      </p:sp>
      <p:cxnSp>
        <p:nvCxnSpPr>
          <p:cNvPr id="20" name="Straight Connector 19"/>
          <p:cNvCxnSpPr>
            <a:stCxn id="3" idx="5"/>
            <a:endCxn id="11" idx="1"/>
          </p:cNvCxnSpPr>
          <p:nvPr/>
        </p:nvCxnSpPr>
        <p:spPr>
          <a:xfrm>
            <a:off x="4129088" y="2193925"/>
            <a:ext cx="288925" cy="73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5148263" y="1268413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>
                <a:solidFill>
                  <a:schemeClr val="tx1"/>
                </a:solidFill>
              </a:rPr>
              <a:t>School</a:t>
            </a:r>
          </a:p>
        </p:txBody>
      </p:sp>
      <p:sp>
        <p:nvSpPr>
          <p:cNvPr id="22" name="Oval 21"/>
          <p:cNvSpPr/>
          <p:nvPr/>
        </p:nvSpPr>
        <p:spPr>
          <a:xfrm>
            <a:off x="5940425" y="2133600"/>
            <a:ext cx="1223963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>
                <a:solidFill>
                  <a:schemeClr val="tx1"/>
                </a:solidFill>
              </a:rPr>
              <a:t>Churches</a:t>
            </a:r>
          </a:p>
        </p:txBody>
      </p:sp>
      <p:sp>
        <p:nvSpPr>
          <p:cNvPr id="23" name="Oval 22"/>
          <p:cNvSpPr/>
          <p:nvPr/>
        </p:nvSpPr>
        <p:spPr>
          <a:xfrm>
            <a:off x="8316913" y="2565400"/>
            <a:ext cx="576262" cy="5032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>
                <a:solidFill>
                  <a:schemeClr val="tx1"/>
                </a:solidFill>
              </a:rPr>
              <a:t>JTI</a:t>
            </a:r>
          </a:p>
        </p:txBody>
      </p:sp>
      <p:sp>
        <p:nvSpPr>
          <p:cNvPr id="24" name="Oval 23"/>
          <p:cNvSpPr/>
          <p:nvPr/>
        </p:nvSpPr>
        <p:spPr>
          <a:xfrm>
            <a:off x="539750" y="2636838"/>
            <a:ext cx="576263" cy="5048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dirty="0">
                <a:solidFill>
                  <a:schemeClr val="tx1"/>
                </a:solidFill>
              </a:rPr>
              <a:t>TLC</a:t>
            </a:r>
          </a:p>
        </p:txBody>
      </p:sp>
      <p:sp>
        <p:nvSpPr>
          <p:cNvPr id="25" name="Oval 24"/>
          <p:cNvSpPr/>
          <p:nvPr/>
        </p:nvSpPr>
        <p:spPr>
          <a:xfrm>
            <a:off x="555625" y="1268413"/>
            <a:ext cx="720725" cy="5762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dirty="0">
                <a:solidFill>
                  <a:schemeClr val="tx1"/>
                </a:solidFill>
              </a:rPr>
              <a:t>CFU</a:t>
            </a:r>
          </a:p>
        </p:txBody>
      </p:sp>
      <p:sp>
        <p:nvSpPr>
          <p:cNvPr id="28" name="Oval 27"/>
          <p:cNvSpPr/>
          <p:nvPr/>
        </p:nvSpPr>
        <p:spPr>
          <a:xfrm>
            <a:off x="7380288" y="836613"/>
            <a:ext cx="576262" cy="5048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>
                <a:solidFill>
                  <a:schemeClr val="tx1"/>
                </a:solidFill>
              </a:rPr>
              <a:t>ALL-1</a:t>
            </a:r>
          </a:p>
        </p:txBody>
      </p:sp>
      <p:sp>
        <p:nvSpPr>
          <p:cNvPr id="29" name="Oval 28"/>
          <p:cNvSpPr/>
          <p:nvPr/>
        </p:nvSpPr>
        <p:spPr>
          <a:xfrm>
            <a:off x="8101013" y="4149725"/>
            <a:ext cx="647700" cy="6477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>
                <a:solidFill>
                  <a:schemeClr val="tx1"/>
                </a:solidFill>
              </a:rPr>
              <a:t>CARGILL</a:t>
            </a:r>
          </a:p>
        </p:txBody>
      </p:sp>
      <p:sp>
        <p:nvSpPr>
          <p:cNvPr id="30" name="Oval 29"/>
          <p:cNvSpPr/>
          <p:nvPr/>
        </p:nvSpPr>
        <p:spPr>
          <a:xfrm>
            <a:off x="7596188" y="4941888"/>
            <a:ext cx="1079500" cy="863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 err="1">
                <a:solidFill>
                  <a:schemeClr val="tx1"/>
                </a:solidFill>
              </a:rPr>
              <a:t>Donovant</a:t>
            </a: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8172450" y="3213100"/>
            <a:ext cx="792163" cy="7921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>
                <a:solidFill>
                  <a:schemeClr val="tx1"/>
                </a:solidFill>
              </a:rPr>
              <a:t>Chip </a:t>
            </a:r>
            <a:r>
              <a:rPr lang="en-GB" sz="1000" dirty="0" err="1">
                <a:solidFill>
                  <a:schemeClr val="tx1"/>
                </a:solidFill>
              </a:rPr>
              <a:t>ata</a:t>
            </a: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6372225" y="404813"/>
            <a:ext cx="720725" cy="6477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>
                <a:solidFill>
                  <a:schemeClr val="tx1"/>
                </a:solidFill>
              </a:rPr>
              <a:t>MCF</a:t>
            </a:r>
          </a:p>
        </p:txBody>
      </p:sp>
      <p:sp>
        <p:nvSpPr>
          <p:cNvPr id="33" name="Oval 32"/>
          <p:cNvSpPr/>
          <p:nvPr/>
        </p:nvSpPr>
        <p:spPr>
          <a:xfrm>
            <a:off x="8027988" y="1628775"/>
            <a:ext cx="792162" cy="5762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>
                <a:solidFill>
                  <a:schemeClr val="tx1"/>
                </a:solidFill>
              </a:rPr>
              <a:t>COM ACO</a:t>
            </a:r>
          </a:p>
        </p:txBody>
      </p:sp>
      <p:sp>
        <p:nvSpPr>
          <p:cNvPr id="34" name="Oval 33"/>
          <p:cNvSpPr/>
          <p:nvPr/>
        </p:nvSpPr>
        <p:spPr>
          <a:xfrm>
            <a:off x="468313" y="2997200"/>
            <a:ext cx="719137" cy="5762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>
                <a:solidFill>
                  <a:schemeClr val="tx1"/>
                </a:solidFill>
              </a:rPr>
              <a:t>IITA</a:t>
            </a:r>
          </a:p>
        </p:txBody>
      </p:sp>
      <p:sp>
        <p:nvSpPr>
          <p:cNvPr id="35" name="Oval 34"/>
          <p:cNvSpPr/>
          <p:nvPr/>
        </p:nvSpPr>
        <p:spPr>
          <a:xfrm>
            <a:off x="468313" y="3357563"/>
            <a:ext cx="935037" cy="71913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dirty="0">
                <a:solidFill>
                  <a:schemeClr val="tx1"/>
                </a:solidFill>
              </a:rPr>
              <a:t>CIMMYT</a:t>
            </a:r>
          </a:p>
        </p:txBody>
      </p:sp>
      <p:sp>
        <p:nvSpPr>
          <p:cNvPr id="38" name="Oval 37"/>
          <p:cNvSpPr/>
          <p:nvPr/>
        </p:nvSpPr>
        <p:spPr>
          <a:xfrm>
            <a:off x="179388" y="2565400"/>
            <a:ext cx="1368425" cy="28082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000" dirty="0">
              <a:solidFill>
                <a:schemeClr val="tx1"/>
              </a:solidFill>
            </a:endParaRPr>
          </a:p>
        </p:txBody>
      </p:sp>
      <p:cxnSp>
        <p:nvCxnSpPr>
          <p:cNvPr id="41" name="Straight Connector 40"/>
          <p:cNvCxnSpPr>
            <a:stCxn id="25" idx="4"/>
            <a:endCxn id="24" idx="0"/>
          </p:cNvCxnSpPr>
          <p:nvPr/>
        </p:nvCxnSpPr>
        <p:spPr>
          <a:xfrm flipH="1">
            <a:off x="827088" y="1844675"/>
            <a:ext cx="88900" cy="7921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611188" y="3933825"/>
            <a:ext cx="720725" cy="5032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>
                <a:solidFill>
                  <a:schemeClr val="tx1"/>
                </a:solidFill>
              </a:rPr>
              <a:t>ZARI</a:t>
            </a:r>
          </a:p>
        </p:txBody>
      </p:sp>
      <p:cxnSp>
        <p:nvCxnSpPr>
          <p:cNvPr id="46" name="Straight Connector 45"/>
          <p:cNvCxnSpPr>
            <a:stCxn id="9" idx="3"/>
          </p:cNvCxnSpPr>
          <p:nvPr/>
        </p:nvCxnSpPr>
        <p:spPr>
          <a:xfrm>
            <a:off x="3513138" y="2976563"/>
            <a:ext cx="363537" cy="4524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/>
          <p:nvPr/>
        </p:nvSpPr>
        <p:spPr>
          <a:xfrm>
            <a:off x="5508625" y="4221163"/>
            <a:ext cx="142875" cy="14446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0" name="Oval 49"/>
          <p:cNvSpPr/>
          <p:nvPr/>
        </p:nvSpPr>
        <p:spPr>
          <a:xfrm>
            <a:off x="5940425" y="4581525"/>
            <a:ext cx="144463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1" name="Oval 50"/>
          <p:cNvSpPr/>
          <p:nvPr/>
        </p:nvSpPr>
        <p:spPr>
          <a:xfrm>
            <a:off x="6588125" y="4581525"/>
            <a:ext cx="144463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2" name="Oval 51"/>
          <p:cNvSpPr/>
          <p:nvPr/>
        </p:nvSpPr>
        <p:spPr>
          <a:xfrm>
            <a:off x="7019925" y="4149725"/>
            <a:ext cx="96838" cy="1174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4061" name="TextBox 60"/>
          <p:cNvSpPr txBox="1">
            <a:spLocks noChangeArrowheads="1"/>
          </p:cNvSpPr>
          <p:nvPr/>
        </p:nvSpPr>
        <p:spPr bwMode="auto">
          <a:xfrm>
            <a:off x="3159125" y="5341938"/>
            <a:ext cx="36052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b="1">
                <a:latin typeface="Calibri" pitchFamily="34" charset="0"/>
              </a:rPr>
              <a:t>CHANJE CAMP  INSTITUTIONS</a:t>
            </a:r>
          </a:p>
          <a:p>
            <a:pPr algn="ctr"/>
            <a:r>
              <a:rPr lang="en-GB" b="1">
                <a:latin typeface="Calibri" pitchFamily="34" charset="0"/>
              </a:rPr>
              <a:t>8 zones</a:t>
            </a:r>
          </a:p>
        </p:txBody>
      </p:sp>
      <p:sp>
        <p:nvSpPr>
          <p:cNvPr id="44062" name="TextBox 61"/>
          <p:cNvSpPr txBox="1">
            <a:spLocks noChangeArrowheads="1"/>
          </p:cNvSpPr>
          <p:nvPr/>
        </p:nvSpPr>
        <p:spPr bwMode="auto">
          <a:xfrm>
            <a:off x="468313" y="5157788"/>
            <a:ext cx="11715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>
                <a:latin typeface="Calibri" pitchFamily="34" charset="0"/>
              </a:rPr>
              <a:t>SIMLEZA</a:t>
            </a:r>
          </a:p>
        </p:txBody>
      </p:sp>
      <p:sp>
        <p:nvSpPr>
          <p:cNvPr id="63" name="Oval 62"/>
          <p:cNvSpPr/>
          <p:nvPr/>
        </p:nvSpPr>
        <p:spPr>
          <a:xfrm>
            <a:off x="1619250" y="4508500"/>
            <a:ext cx="144463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4064" name="TextBox 63"/>
          <p:cNvSpPr txBox="1">
            <a:spLocks noChangeArrowheads="1"/>
          </p:cNvSpPr>
          <p:nvPr/>
        </p:nvSpPr>
        <p:spPr bwMode="auto">
          <a:xfrm>
            <a:off x="1547813" y="4724400"/>
            <a:ext cx="4826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100">
                <a:latin typeface="Calibri" pitchFamily="34" charset="0"/>
              </a:rPr>
              <a:t>BEO</a:t>
            </a:r>
          </a:p>
        </p:txBody>
      </p:sp>
      <p:cxnSp>
        <p:nvCxnSpPr>
          <p:cNvPr id="66" name="Straight Connector 65"/>
          <p:cNvCxnSpPr>
            <a:stCxn id="63" idx="4"/>
            <a:endCxn id="9" idx="0"/>
          </p:cNvCxnSpPr>
          <p:nvPr/>
        </p:nvCxnSpPr>
        <p:spPr>
          <a:xfrm flipV="1">
            <a:off x="1692275" y="2852738"/>
            <a:ext cx="1871663" cy="18002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/>
          <p:cNvSpPr/>
          <p:nvPr/>
        </p:nvSpPr>
        <p:spPr>
          <a:xfrm>
            <a:off x="742950" y="728663"/>
            <a:ext cx="863600" cy="7207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dirty="0">
                <a:solidFill>
                  <a:schemeClr val="tx1"/>
                </a:solidFill>
              </a:rPr>
              <a:t>District FA</a:t>
            </a:r>
          </a:p>
        </p:txBody>
      </p:sp>
      <p:sp>
        <p:nvSpPr>
          <p:cNvPr id="73" name="Oval 72"/>
          <p:cNvSpPr/>
          <p:nvPr/>
        </p:nvSpPr>
        <p:spPr>
          <a:xfrm>
            <a:off x="179388" y="908050"/>
            <a:ext cx="720725" cy="5762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dirty="0">
                <a:solidFill>
                  <a:schemeClr val="tx1"/>
                </a:solidFill>
              </a:rPr>
              <a:t>ZNFU</a:t>
            </a:r>
          </a:p>
        </p:txBody>
      </p:sp>
      <p:sp>
        <p:nvSpPr>
          <p:cNvPr id="76" name="Oval 75"/>
          <p:cNvSpPr/>
          <p:nvPr/>
        </p:nvSpPr>
        <p:spPr>
          <a:xfrm>
            <a:off x="1979613" y="5732463"/>
            <a:ext cx="863600" cy="7921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dirty="0">
                <a:solidFill>
                  <a:schemeClr val="tx1"/>
                </a:solidFill>
              </a:rPr>
              <a:t>Micro-credit Foundation</a:t>
            </a:r>
          </a:p>
        </p:txBody>
      </p:sp>
      <p:cxnSp>
        <p:nvCxnSpPr>
          <p:cNvPr id="83" name="Straight Connector 82"/>
          <p:cNvCxnSpPr>
            <a:stCxn id="9" idx="1"/>
            <a:endCxn id="11" idx="2"/>
          </p:cNvCxnSpPr>
          <p:nvPr/>
        </p:nvCxnSpPr>
        <p:spPr>
          <a:xfrm flipV="1">
            <a:off x="3513138" y="2590800"/>
            <a:ext cx="771525" cy="2825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Oval 96"/>
          <p:cNvSpPr/>
          <p:nvPr/>
        </p:nvSpPr>
        <p:spPr>
          <a:xfrm>
            <a:off x="5292725" y="4221163"/>
            <a:ext cx="503238" cy="5762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8" name="Oval 97"/>
          <p:cNvSpPr/>
          <p:nvPr/>
        </p:nvSpPr>
        <p:spPr>
          <a:xfrm>
            <a:off x="5795963" y="4581525"/>
            <a:ext cx="504825" cy="5762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9" name="Oval 98"/>
          <p:cNvSpPr/>
          <p:nvPr/>
        </p:nvSpPr>
        <p:spPr>
          <a:xfrm>
            <a:off x="6372225" y="4581525"/>
            <a:ext cx="503238" cy="5762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0" name="Oval 99"/>
          <p:cNvSpPr/>
          <p:nvPr/>
        </p:nvSpPr>
        <p:spPr>
          <a:xfrm>
            <a:off x="6875463" y="4149725"/>
            <a:ext cx="504825" cy="5746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1" name="Oval 100"/>
          <p:cNvSpPr/>
          <p:nvPr/>
        </p:nvSpPr>
        <p:spPr>
          <a:xfrm>
            <a:off x="2987675" y="4292600"/>
            <a:ext cx="504825" cy="5762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2" name="Oval 101"/>
          <p:cNvSpPr/>
          <p:nvPr/>
        </p:nvSpPr>
        <p:spPr>
          <a:xfrm>
            <a:off x="3563938" y="4437063"/>
            <a:ext cx="503237" cy="5762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3" name="Oval 102"/>
          <p:cNvSpPr/>
          <p:nvPr/>
        </p:nvSpPr>
        <p:spPr>
          <a:xfrm>
            <a:off x="4140200" y="4365625"/>
            <a:ext cx="503238" cy="5762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cxnSp>
        <p:nvCxnSpPr>
          <p:cNvPr id="105" name="Straight Connector 104"/>
          <p:cNvCxnSpPr>
            <a:stCxn id="9" idx="4"/>
            <a:endCxn id="49" idx="3"/>
          </p:cNvCxnSpPr>
          <p:nvPr/>
        </p:nvCxnSpPr>
        <p:spPr>
          <a:xfrm>
            <a:off x="3563938" y="2997200"/>
            <a:ext cx="1965325" cy="134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5724525" y="3789363"/>
            <a:ext cx="985838" cy="4000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>
                <a:solidFill>
                  <a:prstClr val="black"/>
                </a:solidFill>
              </a:rPr>
              <a:t>Multi purpose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>
                <a:solidFill>
                  <a:prstClr val="black"/>
                </a:solidFill>
              </a:rPr>
              <a:t>Cooperatives</a:t>
            </a:r>
          </a:p>
        </p:txBody>
      </p:sp>
      <p:cxnSp>
        <p:nvCxnSpPr>
          <p:cNvPr id="71" name="Straight Connector 70"/>
          <p:cNvCxnSpPr>
            <a:stCxn id="9" idx="1"/>
            <a:endCxn id="50" idx="6"/>
          </p:cNvCxnSpPr>
          <p:nvPr/>
        </p:nvCxnSpPr>
        <p:spPr>
          <a:xfrm>
            <a:off x="3513138" y="2873375"/>
            <a:ext cx="2571750" cy="1779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stCxn id="9" idx="1"/>
            <a:endCxn id="52" idx="5"/>
          </p:cNvCxnSpPr>
          <p:nvPr/>
        </p:nvCxnSpPr>
        <p:spPr>
          <a:xfrm>
            <a:off x="3513138" y="2873375"/>
            <a:ext cx="3589337" cy="13779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>
            <a:stCxn id="9" idx="1"/>
            <a:endCxn id="51" idx="1"/>
          </p:cNvCxnSpPr>
          <p:nvPr/>
        </p:nvCxnSpPr>
        <p:spPr>
          <a:xfrm>
            <a:off x="3513138" y="2873375"/>
            <a:ext cx="3095625" cy="17287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Oval 79"/>
          <p:cNvSpPr/>
          <p:nvPr/>
        </p:nvSpPr>
        <p:spPr>
          <a:xfrm>
            <a:off x="3276600" y="4292600"/>
            <a:ext cx="142875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1" name="Oval 80"/>
          <p:cNvSpPr/>
          <p:nvPr/>
        </p:nvSpPr>
        <p:spPr>
          <a:xfrm>
            <a:off x="3779838" y="4437063"/>
            <a:ext cx="144462" cy="14446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2" name="Oval 81"/>
          <p:cNvSpPr/>
          <p:nvPr/>
        </p:nvSpPr>
        <p:spPr>
          <a:xfrm>
            <a:off x="4356100" y="4365625"/>
            <a:ext cx="144463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cxnSp>
        <p:nvCxnSpPr>
          <p:cNvPr id="86" name="Straight Connector 85"/>
          <p:cNvCxnSpPr>
            <a:stCxn id="9" idx="2"/>
            <a:endCxn id="80" idx="0"/>
          </p:cNvCxnSpPr>
          <p:nvPr/>
        </p:nvCxnSpPr>
        <p:spPr>
          <a:xfrm flipH="1">
            <a:off x="3348038" y="2924175"/>
            <a:ext cx="144462" cy="13684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stCxn id="9" idx="1"/>
            <a:endCxn id="81" idx="3"/>
          </p:cNvCxnSpPr>
          <p:nvPr/>
        </p:nvCxnSpPr>
        <p:spPr>
          <a:xfrm>
            <a:off x="3513138" y="2873375"/>
            <a:ext cx="287337" cy="16859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>
            <a:endCxn id="82" idx="0"/>
          </p:cNvCxnSpPr>
          <p:nvPr/>
        </p:nvCxnSpPr>
        <p:spPr>
          <a:xfrm>
            <a:off x="3851275" y="3429000"/>
            <a:ext cx="576263" cy="9366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>
            <a:stCxn id="38" idx="7"/>
            <a:endCxn id="9" idx="0"/>
          </p:cNvCxnSpPr>
          <p:nvPr/>
        </p:nvCxnSpPr>
        <p:spPr>
          <a:xfrm flipV="1">
            <a:off x="1347788" y="2852738"/>
            <a:ext cx="2216150" cy="1238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>
            <a:stCxn id="70" idx="5"/>
            <a:endCxn id="11" idx="2"/>
          </p:cNvCxnSpPr>
          <p:nvPr/>
        </p:nvCxnSpPr>
        <p:spPr>
          <a:xfrm>
            <a:off x="1479550" y="1343025"/>
            <a:ext cx="2805113" cy="12477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>
            <a:stCxn id="76" idx="7"/>
            <a:endCxn id="102" idx="3"/>
          </p:cNvCxnSpPr>
          <p:nvPr/>
        </p:nvCxnSpPr>
        <p:spPr>
          <a:xfrm flipV="1">
            <a:off x="2717800" y="4929188"/>
            <a:ext cx="919163" cy="920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val 68"/>
          <p:cNvSpPr/>
          <p:nvPr/>
        </p:nvSpPr>
        <p:spPr>
          <a:xfrm>
            <a:off x="539750" y="4365625"/>
            <a:ext cx="719138" cy="5032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>
                <a:solidFill>
                  <a:schemeClr val="tx1"/>
                </a:solidFill>
              </a:rPr>
              <a:t>DAO</a:t>
            </a:r>
          </a:p>
        </p:txBody>
      </p:sp>
      <p:cxnSp>
        <p:nvCxnSpPr>
          <p:cNvPr id="87" name="Straight Connector 86"/>
          <p:cNvCxnSpPr>
            <a:stCxn id="69" idx="6"/>
            <a:endCxn id="63" idx="2"/>
          </p:cNvCxnSpPr>
          <p:nvPr/>
        </p:nvCxnSpPr>
        <p:spPr>
          <a:xfrm flipV="1">
            <a:off x="1258888" y="4581525"/>
            <a:ext cx="360362" cy="349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Oval 87"/>
          <p:cNvSpPr/>
          <p:nvPr/>
        </p:nvSpPr>
        <p:spPr>
          <a:xfrm>
            <a:off x="3059113" y="6065838"/>
            <a:ext cx="865187" cy="7921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dirty="0">
                <a:solidFill>
                  <a:schemeClr val="tx1"/>
                </a:solidFill>
              </a:rPr>
              <a:t>ZAM SEEDS</a:t>
            </a:r>
          </a:p>
        </p:txBody>
      </p:sp>
      <p:sp>
        <p:nvSpPr>
          <p:cNvPr id="89" name="Oval 88"/>
          <p:cNvSpPr/>
          <p:nvPr/>
        </p:nvSpPr>
        <p:spPr>
          <a:xfrm>
            <a:off x="6084888" y="5876925"/>
            <a:ext cx="863600" cy="7921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dirty="0">
                <a:solidFill>
                  <a:schemeClr val="tx1"/>
                </a:solidFill>
              </a:rPr>
              <a:t>ATS</a:t>
            </a:r>
          </a:p>
        </p:txBody>
      </p:sp>
      <p:sp>
        <p:nvSpPr>
          <p:cNvPr id="90" name="Oval 89"/>
          <p:cNvSpPr/>
          <p:nvPr/>
        </p:nvSpPr>
        <p:spPr>
          <a:xfrm>
            <a:off x="7164388" y="5805488"/>
            <a:ext cx="863600" cy="7921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dirty="0">
                <a:solidFill>
                  <a:schemeClr val="tx1"/>
                </a:solidFill>
              </a:rPr>
              <a:t>SEED CO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3" descr="Nyamwera soyabeans 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295275" y="1196975"/>
            <a:ext cx="8785225" cy="5472113"/>
          </a:xfrm>
          <a:solidFill>
            <a:schemeClr val="bg1"/>
          </a:solidFill>
        </p:spPr>
        <p:txBody>
          <a:bodyPr/>
          <a:lstStyle/>
          <a:p>
            <a:pPr marL="514350" indent="-514350" eaLnBrk="1" hangingPunct="1">
              <a:buFont typeface="Arial" charset="0"/>
              <a:buNone/>
            </a:pPr>
            <a:r>
              <a:rPr lang="en-GB" b="1" smtClean="0"/>
              <a:t>Step 4: Providing feedback to the community</a:t>
            </a:r>
          </a:p>
          <a:p>
            <a:pPr lvl="1" eaLnBrk="1" hangingPunct="1">
              <a:buClr>
                <a:schemeClr val="tx1"/>
              </a:buClr>
            </a:pPr>
            <a:r>
              <a:rPr lang="en-GB" smtClean="0"/>
              <a:t>Creating transparency and building confidence</a:t>
            </a:r>
          </a:p>
          <a:p>
            <a:pPr lvl="1" eaLnBrk="1" hangingPunct="1">
              <a:buClr>
                <a:schemeClr val="tx1"/>
              </a:buClr>
            </a:pPr>
            <a:r>
              <a:rPr lang="en-GB" smtClean="0"/>
              <a:t>Initiating a </a:t>
            </a:r>
            <a:r>
              <a:rPr lang="en-GB" b="1" smtClean="0"/>
              <a:t>platform</a:t>
            </a:r>
            <a:r>
              <a:rPr lang="en-GB" smtClean="0"/>
              <a:t> for dialogue within the community and between partners</a:t>
            </a:r>
          </a:p>
          <a:p>
            <a:pPr lvl="1" eaLnBrk="1" hangingPunct="1">
              <a:buClr>
                <a:schemeClr val="tx1"/>
              </a:buClr>
              <a:buFont typeface="Arial" charset="0"/>
              <a:buNone/>
            </a:pPr>
            <a:endParaRPr lang="en-GB" smtClean="0"/>
          </a:p>
          <a:p>
            <a:pPr lvl="1" eaLnBrk="1" hangingPunct="1">
              <a:buClr>
                <a:schemeClr val="tx1"/>
              </a:buClr>
              <a:buFont typeface="Arial" charset="0"/>
              <a:buNone/>
            </a:pPr>
            <a:r>
              <a:rPr lang="en-GB" b="1" i="1" smtClean="0"/>
              <a:t>Issues</a:t>
            </a:r>
          </a:p>
          <a:p>
            <a:pPr lvl="2" eaLnBrk="1" hangingPunct="1">
              <a:buClr>
                <a:schemeClr val="tx1"/>
              </a:buClr>
            </a:pPr>
            <a:r>
              <a:rPr lang="en-GB" i="1" smtClean="0"/>
              <a:t>Ensuring community involvement</a:t>
            </a:r>
          </a:p>
          <a:p>
            <a:pPr lvl="2" eaLnBrk="1" hangingPunct="1">
              <a:buClr>
                <a:schemeClr val="tx1"/>
              </a:buClr>
            </a:pPr>
            <a:r>
              <a:rPr lang="en-GB" i="1" smtClean="0"/>
              <a:t>Clarify roles and expectations</a:t>
            </a:r>
          </a:p>
          <a:p>
            <a:pPr lvl="2" eaLnBrk="1" hangingPunct="1">
              <a:buClr>
                <a:schemeClr val="tx1"/>
              </a:buClr>
            </a:pPr>
            <a:r>
              <a:rPr lang="en-GB" i="1" smtClean="0"/>
              <a:t>Establishing differences in perception</a:t>
            </a:r>
          </a:p>
          <a:p>
            <a:pPr lvl="2" eaLnBrk="1" hangingPunct="1">
              <a:buClr>
                <a:schemeClr val="tx1"/>
              </a:buClr>
            </a:pPr>
            <a:r>
              <a:rPr lang="en-GB" i="1" smtClean="0"/>
              <a:t>Agreeing a way forward</a:t>
            </a:r>
          </a:p>
          <a:p>
            <a:pPr lvl="1" eaLnBrk="1" hangingPunct="1"/>
            <a:endParaRPr lang="en-GB" sz="1900" i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3" descr="Nyamwera wome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214313" y="908050"/>
            <a:ext cx="8713787" cy="5256213"/>
          </a:xfrm>
          <a:solidFill>
            <a:schemeClr val="bg1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GB" sz="3600" b="1" smtClean="0"/>
              <a:t>Step 5:  Raising awareness in the community</a:t>
            </a:r>
          </a:p>
          <a:p>
            <a:pPr lvl="1" eaLnBrk="1" hangingPunct="1"/>
            <a:r>
              <a:rPr lang="en-GB" sz="3200" smtClean="0"/>
              <a:t>Ensuring feed back to and from the platform to the community</a:t>
            </a:r>
          </a:p>
          <a:p>
            <a:pPr lvl="2" eaLnBrk="1" hangingPunct="1"/>
            <a:r>
              <a:rPr lang="en-GB" sz="2800" smtClean="0"/>
              <a:t>Facilitating an understanding of the existing situation and opportunities for development</a:t>
            </a:r>
          </a:p>
          <a:p>
            <a:pPr lvl="2" eaLnBrk="1" hangingPunct="1"/>
            <a:r>
              <a:rPr lang="en-GB" sz="2800" smtClean="0"/>
              <a:t>Motivating people to become involved in the process</a:t>
            </a:r>
          </a:p>
          <a:p>
            <a:pPr lvl="2" eaLnBrk="1" hangingPunct="1"/>
            <a:r>
              <a:rPr lang="en-GB" sz="2800" smtClean="0"/>
              <a:t>Building local confidence and capacity to bring change</a:t>
            </a:r>
          </a:p>
          <a:p>
            <a:pPr lvl="2" algn="ctr" eaLnBrk="1" hangingPunct="1">
              <a:buFont typeface="Arial" charset="0"/>
              <a:buNone/>
            </a:pPr>
            <a:endParaRPr lang="en-GB" sz="2800" i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3" descr="WM groundnut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3057525"/>
          </a:xfrm>
          <a:solidFill>
            <a:schemeClr val="bg1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GB" sz="3600" b="1" u="sng" smtClean="0"/>
              <a:t>Step 6 – Identifying needs</a:t>
            </a:r>
            <a:endParaRPr lang="en-GB" sz="3600" smtClean="0"/>
          </a:p>
          <a:p>
            <a:pPr eaLnBrk="1" hangingPunct="1"/>
            <a:r>
              <a:rPr lang="en-GB" sz="3600" smtClean="0"/>
              <a:t>Identifying and mobilising people’s own interests and common objectives</a:t>
            </a:r>
          </a:p>
          <a:p>
            <a:pPr eaLnBrk="1" hangingPunct="1"/>
            <a:r>
              <a:rPr lang="en-GB" sz="3600" smtClean="0"/>
              <a:t>Identifying challenges and opportunities</a:t>
            </a:r>
          </a:p>
          <a:p>
            <a:pPr eaLnBrk="1" hangingPunct="1"/>
            <a:endParaRPr lang="en-GB" sz="36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3" descr="Nyamwerra men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22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1438" y="685800"/>
            <a:ext cx="9072562" cy="6172200"/>
          </a:xfrm>
          <a:solidFill>
            <a:schemeClr val="bg1"/>
          </a:solidFill>
        </p:spPr>
        <p:txBody>
          <a:bodyPr/>
          <a:lstStyle/>
          <a:p>
            <a:pPr eaLnBrk="1" hangingPunct="1">
              <a:buClr>
                <a:schemeClr val="tx1"/>
              </a:buClr>
              <a:buFont typeface="Arial" charset="0"/>
              <a:buNone/>
            </a:pPr>
            <a:r>
              <a:rPr lang="en-GB" sz="3600" b="1" u="sng" smtClean="0"/>
              <a:t>Phase 2a: Community level action planning</a:t>
            </a:r>
            <a:r>
              <a:rPr lang="en-GB" sz="4000" b="1" u="sng" smtClean="0"/>
              <a:t> </a:t>
            </a:r>
          </a:p>
          <a:p>
            <a:pPr eaLnBrk="1" hangingPunct="1">
              <a:buClr>
                <a:schemeClr val="tx1"/>
              </a:buClr>
              <a:buFont typeface="Arial" charset="0"/>
              <a:buNone/>
            </a:pPr>
            <a:r>
              <a:rPr lang="en-GB" sz="2800" b="1" smtClean="0"/>
              <a:t>Step 7: Prioritising problems and needs</a:t>
            </a:r>
            <a:r>
              <a:rPr lang="en-GB" sz="3600" b="1" u="sng" smtClean="0"/>
              <a:t> </a:t>
            </a:r>
          </a:p>
          <a:p>
            <a:pPr eaLnBrk="1" hangingPunct="1">
              <a:buClr>
                <a:schemeClr val="tx1"/>
              </a:buClr>
            </a:pPr>
            <a:r>
              <a:rPr lang="en-GB" sz="2400" smtClean="0"/>
              <a:t>Prioritisation by different groups - gender, age or institutional membership</a:t>
            </a:r>
          </a:p>
          <a:p>
            <a:pPr eaLnBrk="1" hangingPunct="1">
              <a:buClr>
                <a:schemeClr val="tx1"/>
              </a:buClr>
              <a:buFont typeface="Arial" charset="0"/>
              <a:buNone/>
            </a:pPr>
            <a:endParaRPr lang="en-GB" sz="2400" smtClean="0"/>
          </a:p>
          <a:p>
            <a:pPr eaLnBrk="1" hangingPunct="1">
              <a:buClr>
                <a:schemeClr val="tx1"/>
              </a:buClr>
            </a:pPr>
            <a:r>
              <a:rPr lang="en-GB" sz="2800" b="1" i="1" smtClean="0"/>
              <a:t>Issues / tools</a:t>
            </a:r>
          </a:p>
          <a:p>
            <a:pPr lvl="1" eaLnBrk="1" hangingPunct="1">
              <a:buClr>
                <a:schemeClr val="tx1"/>
              </a:buClr>
            </a:pPr>
            <a:r>
              <a:rPr lang="en-GB" sz="2400" i="1" smtClean="0"/>
              <a:t>Matrix ranking</a:t>
            </a:r>
          </a:p>
          <a:p>
            <a:pPr lvl="1" eaLnBrk="1" hangingPunct="1">
              <a:buClr>
                <a:schemeClr val="tx1"/>
              </a:buClr>
            </a:pPr>
            <a:r>
              <a:rPr lang="en-GB" sz="2400" i="1" smtClean="0"/>
              <a:t>A value chain analysis or problem tree to identify real problems and causes</a:t>
            </a:r>
          </a:p>
          <a:p>
            <a:pPr lvl="1" eaLnBrk="1" hangingPunct="1">
              <a:buClr>
                <a:schemeClr val="tx1"/>
              </a:buClr>
            </a:pPr>
            <a:r>
              <a:rPr lang="en-GB" sz="2400" i="1" smtClean="0"/>
              <a:t>Different needs – is everyone making a contribution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Table of Content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Innovation Systems Approaches &amp; Platforms</a:t>
            </a:r>
          </a:p>
          <a:p>
            <a:pPr eaLnBrk="1" hangingPunct="1"/>
            <a:r>
              <a:rPr lang="en-US" smtClean="0"/>
              <a:t>SIMLEZA Stakeholders</a:t>
            </a:r>
          </a:p>
          <a:p>
            <a:pPr eaLnBrk="1" hangingPunct="1"/>
            <a:r>
              <a:rPr lang="en-US" smtClean="0"/>
              <a:t>Participatory Research and Extension Approach (PREA)</a:t>
            </a:r>
          </a:p>
          <a:p>
            <a:pPr eaLnBrk="1" hangingPunct="1"/>
            <a:r>
              <a:rPr lang="en-US" smtClean="0"/>
              <a:t>SIMLEZA Activities towards IP formation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1" smtClean="0"/>
              <a:t>Chanje crop prioritisation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051050" y="1628775"/>
          <a:ext cx="4824413" cy="4627563"/>
        </p:xfrm>
        <a:graphic>
          <a:graphicData uri="http://schemas.openxmlformats.org/drawingml/2006/table">
            <a:tbl>
              <a:tblPr/>
              <a:tblGrid>
                <a:gridCol w="2303954"/>
                <a:gridCol w="1131362"/>
                <a:gridCol w="185102"/>
                <a:gridCol w="1204119"/>
              </a:tblGrid>
              <a:tr h="3993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i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Crop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Men 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Women 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993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Maize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93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Tobacco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GB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93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Cotton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GB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93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Groundnuts 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93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Vegetables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en-GB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93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Sugar beans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en-GB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93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Sweet potatoes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en-GB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93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Sunflowers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X</a:t>
                      </a:r>
                      <a:endParaRPr lang="en-GB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93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Soya beans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X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93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u="none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Sweet potatoes</a:t>
                      </a:r>
                      <a:endParaRPr lang="en-GB" sz="2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u="none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en-GB" sz="2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u="none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en-GB" sz="24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 descr="C:\Users\Daniel\Desktop\Pics IP workshop Lundazi\IMG_219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1" smtClean="0"/>
              <a:t>Chanje – problem prioritisation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187450" y="1557338"/>
          <a:ext cx="7561263" cy="5013325"/>
        </p:xfrm>
        <a:graphic>
          <a:graphicData uri="http://schemas.openxmlformats.org/drawingml/2006/table">
            <a:tbl>
              <a:tblPr/>
              <a:tblGrid>
                <a:gridCol w="4394891"/>
                <a:gridCol w="2049787"/>
                <a:gridCol w="1116163"/>
              </a:tblGrid>
              <a:tr h="3214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en-GB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Men 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Women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Soil fertility/availability of fertiliser</a:t>
                      </a:r>
                      <a:endParaRPr lang="en-GB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GB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en-GB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31768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Crop pests and diseases</a:t>
                      </a:r>
                      <a:endParaRPr lang="en-GB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GB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GB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3214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Lack of markets for crops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en-GB" sz="20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31768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Low prices for crops produced</a:t>
                      </a:r>
                      <a:endParaRPr lang="en-GB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n-GB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GB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5845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Lack of farm implements (ripper, sprayers 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etc)</a:t>
                      </a:r>
                      <a:r>
                        <a:rPr lang="en-GB" sz="1600" baseline="300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en-GB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en-GB" sz="20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768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Weeds/labour</a:t>
                      </a:r>
                      <a:endParaRPr lang="en-GB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en-GB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GB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3214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Generally low yields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en-GB" sz="20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4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Poor quality packaging for marketing</a:t>
                      </a:r>
                      <a:endParaRPr lang="en-GB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en-GB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en-GB" sz="20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4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Lack of and access to crop chemicals</a:t>
                      </a:r>
                      <a:endParaRPr lang="en-GB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en-GB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en-GB" sz="20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4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Access to micro-finance</a:t>
                      </a:r>
                      <a:endParaRPr lang="en-GB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en-GB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GB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3214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High transport costs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en-GB" sz="20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GB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4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Access to seed</a:t>
                      </a:r>
                      <a:endParaRPr lang="en-GB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en-GB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GB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3214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Limited draft </a:t>
                      </a:r>
                      <a:r>
                        <a:rPr lang="en-GB" sz="16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power</a:t>
                      </a:r>
                      <a:endParaRPr lang="en-GB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en-GB" sz="2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GB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3" descr="WM Soya bean evaluatio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836613" y="765175"/>
            <a:ext cx="7470775" cy="5327650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GB" sz="3400" b="1" smtClean="0"/>
              <a:t>Step 8: Searching for solutions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smtClean="0"/>
              <a:t>Identifying a range of solutions suitable for different groups (value chain analysis)</a:t>
            </a:r>
          </a:p>
          <a:p>
            <a:pPr eaLnBrk="1" hangingPunct="1">
              <a:lnSpc>
                <a:spcPct val="90000"/>
              </a:lnSpc>
            </a:pPr>
            <a:endParaRPr lang="en-GB" sz="240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GB" sz="2400" b="1" i="1" smtClean="0"/>
              <a:t>Issues 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400" i="1" smtClean="0"/>
              <a:t>Who can assist?</a:t>
            </a:r>
          </a:p>
          <a:p>
            <a:pPr lvl="2" eaLnBrk="1" hangingPunct="1">
              <a:lnSpc>
                <a:spcPct val="90000"/>
              </a:lnSpc>
            </a:pPr>
            <a:r>
              <a:rPr lang="en-GB" i="1" smtClean="0"/>
              <a:t>Visits to research sites, other farmers, </a:t>
            </a:r>
          </a:p>
          <a:p>
            <a:pPr lvl="2" eaLnBrk="1" hangingPunct="1">
              <a:lnSpc>
                <a:spcPct val="90000"/>
              </a:lnSpc>
            </a:pPr>
            <a:r>
              <a:rPr lang="en-GB" i="1" smtClean="0"/>
              <a:t>Report backs after such visits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400" i="1" smtClean="0"/>
              <a:t>Blend suggestions from local people with those of outsiders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400" i="1" smtClean="0"/>
              <a:t>Are solutions affordable?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400" i="1" smtClean="0"/>
              <a:t>Negotiate what, how and who should try out</a:t>
            </a:r>
            <a:r>
              <a:rPr lang="en-GB" i="1" smtClean="0"/>
              <a:t> new ideas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0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68313" y="603250"/>
            <a:ext cx="8153400" cy="5688013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GB" b="1" smtClean="0"/>
              <a:t>Step 9: Mandating local institutions</a:t>
            </a:r>
          </a:p>
          <a:p>
            <a:pPr eaLnBrk="1" hangingPunct="1">
              <a:lnSpc>
                <a:spcPct val="90000"/>
              </a:lnSpc>
            </a:pPr>
            <a:r>
              <a:rPr lang="en-GB" sz="2800" smtClean="0"/>
              <a:t>Empowering local organisations through community mandate</a:t>
            </a:r>
          </a:p>
          <a:p>
            <a:pPr eaLnBrk="1" hangingPunct="1">
              <a:lnSpc>
                <a:spcPct val="90000"/>
              </a:lnSpc>
            </a:pPr>
            <a:r>
              <a:rPr lang="en-GB" sz="2800" smtClean="0"/>
              <a:t>Ensure responsibility and accountability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GB" sz="2800" b="1" smtClean="0"/>
              <a:t>Issues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400" i="1" smtClean="0"/>
              <a:t>Which organisations are most suitable?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400" i="1" smtClean="0"/>
              <a:t>Who should take the lead?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400" i="1" smtClean="0"/>
              <a:t>What institutional strengthening and capacity building may be required?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400" i="1" smtClean="0"/>
              <a:t>What kind of networking is required?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400" i="1" smtClean="0"/>
              <a:t>Is their any opposition to the mandate?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3" descr="Nyamwera report back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95300" y="333375"/>
            <a:ext cx="8153400" cy="6524625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GB" sz="3000" b="1" smtClean="0"/>
              <a:t>Step 10: Action planning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smtClean="0"/>
              <a:t>Providing guidance for implementation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smtClean="0"/>
              <a:t>Plan to serve as a management tool 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smtClean="0"/>
              <a:t>Determine resources required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smtClean="0"/>
              <a:t>Develop criteria for measuring success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smtClean="0"/>
              <a:t>Ensuring all partners know and agree to the plan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en-GB" sz="240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GB" sz="2300" b="1" i="1" smtClean="0"/>
              <a:t>Issues </a:t>
            </a:r>
          </a:p>
          <a:p>
            <a:pPr eaLnBrk="1" hangingPunct="1">
              <a:lnSpc>
                <a:spcPct val="90000"/>
              </a:lnSpc>
            </a:pPr>
            <a:r>
              <a:rPr lang="en-GB" sz="2300" i="1" smtClean="0"/>
              <a:t>Identify suitable sites, agree what activities, by whom and when </a:t>
            </a:r>
          </a:p>
          <a:p>
            <a:pPr eaLnBrk="1" hangingPunct="1">
              <a:lnSpc>
                <a:spcPct val="90000"/>
              </a:lnSpc>
            </a:pPr>
            <a:r>
              <a:rPr lang="en-GB" sz="2300" i="1" smtClean="0"/>
              <a:t>Agree criteria for lead farmer selection, select lead farmers against criteria</a:t>
            </a:r>
          </a:p>
          <a:p>
            <a:pPr eaLnBrk="1" hangingPunct="1">
              <a:lnSpc>
                <a:spcPct val="90000"/>
              </a:lnSpc>
            </a:pPr>
            <a:r>
              <a:rPr lang="en-GB" sz="2300" i="1" smtClean="0"/>
              <a:t>Agree trial plot design, input acquisition</a:t>
            </a:r>
          </a:p>
          <a:p>
            <a:pPr eaLnBrk="1" hangingPunct="1">
              <a:lnSpc>
                <a:spcPct val="90000"/>
              </a:lnSpc>
            </a:pPr>
            <a:r>
              <a:rPr lang="en-GB" sz="2300" i="1" smtClean="0"/>
              <a:t>Land preparation, planting, fertilising, weeding etc</a:t>
            </a:r>
          </a:p>
          <a:p>
            <a:pPr eaLnBrk="1" hangingPunct="1">
              <a:lnSpc>
                <a:spcPct val="90000"/>
              </a:lnSpc>
            </a:pPr>
            <a:r>
              <a:rPr lang="en-GB" sz="2300" i="1" smtClean="0"/>
              <a:t>Consider competitions between groups/farmers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19" descr="Participatory Technology Evaluation 00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708" name="Oval 20"/>
          <p:cNvSpPr>
            <a:spLocks noChangeArrowheads="1"/>
          </p:cNvSpPr>
          <p:nvPr/>
        </p:nvSpPr>
        <p:spPr bwMode="auto">
          <a:xfrm>
            <a:off x="725488" y="3429000"/>
            <a:ext cx="3240087" cy="273685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114707" name="Oval 19"/>
          <p:cNvSpPr>
            <a:spLocks noChangeArrowheads="1"/>
          </p:cNvSpPr>
          <p:nvPr/>
        </p:nvSpPr>
        <p:spPr bwMode="auto">
          <a:xfrm>
            <a:off x="762000" y="1295400"/>
            <a:ext cx="2971800" cy="29718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6656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2">
              <a:alpha val="58038"/>
            </a:schemeClr>
          </a:solidFill>
        </p:spPr>
        <p:txBody>
          <a:bodyPr/>
          <a:lstStyle/>
          <a:p>
            <a:pPr eaLnBrk="1" hangingPunct="1"/>
            <a:r>
              <a:rPr lang="en-GB" sz="4000" b="1" smtClean="0"/>
              <a:t>Research and extension process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4294967295"/>
          </p:nvPr>
        </p:nvSpPr>
        <p:spPr>
          <a:xfrm>
            <a:off x="4140200" y="1217613"/>
            <a:ext cx="4392613" cy="564038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2000" smtClean="0">
                <a:solidFill>
                  <a:srgbClr val="000000"/>
                </a:solidFill>
                <a:latin typeface="Arial" charset="0"/>
                <a:cs typeface="Arial" charset="0"/>
              </a:rPr>
              <a:t>Researcher control</a:t>
            </a:r>
          </a:p>
          <a:p>
            <a:pPr>
              <a:spcBef>
                <a:spcPct val="50000"/>
              </a:spcBef>
              <a:defRPr/>
            </a:pPr>
            <a:r>
              <a:rPr lang="en-GB" sz="2000" smtClean="0">
                <a:solidFill>
                  <a:srgbClr val="000000"/>
                </a:solidFill>
                <a:latin typeface="Arial" charset="0"/>
                <a:cs typeface="Arial" charset="0"/>
              </a:rPr>
              <a:t>On-station and on-farmer fields</a:t>
            </a:r>
          </a:p>
          <a:p>
            <a:pPr>
              <a:spcBef>
                <a:spcPct val="50000"/>
              </a:spcBef>
              <a:defRPr/>
            </a:pPr>
            <a:r>
              <a:rPr lang="en-GB" sz="2000" smtClean="0">
                <a:solidFill>
                  <a:srgbClr val="000000"/>
                </a:solidFill>
                <a:latin typeface="Arial" charset="0"/>
                <a:cs typeface="Arial" charset="0"/>
              </a:rPr>
              <a:t>Identifying “best-bet options”</a:t>
            </a:r>
          </a:p>
          <a:p>
            <a:pPr>
              <a:spcBef>
                <a:spcPct val="50000"/>
              </a:spcBef>
              <a:defRPr/>
            </a:pPr>
            <a:r>
              <a:rPr lang="en-GB" sz="2000" smtClean="0">
                <a:solidFill>
                  <a:srgbClr val="000000"/>
                </a:solidFill>
                <a:latin typeface="Arial" charset="0"/>
                <a:cs typeface="Arial" charset="0"/>
              </a:rPr>
              <a:t>In farmers’ fields, farmer ownership with extension facilitation </a:t>
            </a:r>
          </a:p>
          <a:p>
            <a:pPr>
              <a:spcBef>
                <a:spcPct val="50000"/>
              </a:spcBef>
              <a:defRPr/>
            </a:pPr>
            <a:r>
              <a:rPr lang="en-GB" sz="2000" smtClean="0">
                <a:solidFill>
                  <a:srgbClr val="000000"/>
                </a:solidFill>
                <a:latin typeface="Arial" charset="0"/>
                <a:cs typeface="Arial" charset="0"/>
              </a:rPr>
              <a:t>Testing adaptation and learning for local  suitability</a:t>
            </a:r>
          </a:p>
          <a:p>
            <a:pPr>
              <a:spcBef>
                <a:spcPct val="50000"/>
              </a:spcBef>
              <a:defRPr/>
            </a:pPr>
            <a:r>
              <a:rPr lang="en-GB" sz="2000" smtClean="0">
                <a:solidFill>
                  <a:srgbClr val="000000"/>
                </a:solidFill>
                <a:latin typeface="Arial" charset="0"/>
                <a:cs typeface="Arial" charset="0"/>
              </a:rPr>
              <a:t>Farmer ownership, management and control</a:t>
            </a:r>
          </a:p>
          <a:p>
            <a:pPr>
              <a:spcBef>
                <a:spcPct val="50000"/>
              </a:spcBef>
              <a:defRPr/>
            </a:pPr>
            <a:r>
              <a:rPr lang="en-GB" sz="2000" smtClean="0">
                <a:solidFill>
                  <a:srgbClr val="000000"/>
                </a:solidFill>
                <a:latin typeface="Arial" charset="0"/>
                <a:cs typeface="Arial" charset="0"/>
              </a:rPr>
              <a:t>Adaptation</a:t>
            </a:r>
          </a:p>
          <a:p>
            <a:pPr>
              <a:spcBef>
                <a:spcPct val="50000"/>
              </a:spcBef>
              <a:defRPr/>
            </a:pPr>
            <a:r>
              <a:rPr lang="en-GB" sz="2000" smtClean="0">
                <a:solidFill>
                  <a:srgbClr val="000000"/>
                </a:solidFill>
                <a:latin typeface="Arial" charset="0"/>
                <a:cs typeface="Arial" charset="0"/>
              </a:rPr>
              <a:t>Farmer-to-farmer diffusion</a:t>
            </a:r>
          </a:p>
          <a:p>
            <a:pPr>
              <a:lnSpc>
                <a:spcPct val="20000"/>
              </a:lnSpc>
              <a:spcBef>
                <a:spcPct val="50000"/>
              </a:spcBef>
              <a:defRPr/>
            </a:pPr>
            <a:endParaRPr lang="en-GB" sz="200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>
              <a:lnSpc>
                <a:spcPct val="20000"/>
              </a:lnSpc>
              <a:spcBef>
                <a:spcPct val="50000"/>
              </a:spcBef>
              <a:defRPr/>
            </a:pPr>
            <a:endParaRPr lang="en-GB" sz="200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66566" name="Text Box 3"/>
          <p:cNvSpPr txBox="1">
            <a:spLocks noChangeArrowheads="1"/>
          </p:cNvSpPr>
          <p:nvPr/>
        </p:nvSpPr>
        <p:spPr bwMode="auto">
          <a:xfrm>
            <a:off x="1444625" y="1379538"/>
            <a:ext cx="18827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3200" b="1">
                <a:solidFill>
                  <a:srgbClr val="000000"/>
                </a:solidFill>
              </a:rPr>
              <a:t>Mothers</a:t>
            </a:r>
            <a:endParaRPr lang="en-GB" sz="2800" b="1">
              <a:solidFill>
                <a:srgbClr val="000000"/>
              </a:solidFill>
            </a:endParaRPr>
          </a:p>
        </p:txBody>
      </p:sp>
      <p:sp>
        <p:nvSpPr>
          <p:cNvPr id="66567" name="Text Box 4"/>
          <p:cNvSpPr txBox="1">
            <a:spLocks noChangeArrowheads="1"/>
          </p:cNvSpPr>
          <p:nvPr/>
        </p:nvSpPr>
        <p:spPr bwMode="auto">
          <a:xfrm>
            <a:off x="1139825" y="2654300"/>
            <a:ext cx="2160588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2400" b="1">
                <a:solidFill>
                  <a:srgbClr val="000000"/>
                </a:solidFill>
              </a:rPr>
              <a:t>Babies (Daughters)</a:t>
            </a:r>
          </a:p>
          <a:p>
            <a:pPr algn="ctr" eaLnBrk="0" hangingPunct="0">
              <a:spcBef>
                <a:spcPct val="50000"/>
              </a:spcBef>
            </a:pPr>
            <a:r>
              <a:rPr lang="en-GB" sz="2000" i="1">
                <a:solidFill>
                  <a:srgbClr val="000000"/>
                </a:solidFill>
              </a:rPr>
              <a:t>Lead farmers</a:t>
            </a:r>
            <a:endParaRPr lang="en-GB" i="1">
              <a:solidFill>
                <a:srgbClr val="000000"/>
              </a:solidFill>
            </a:endParaRPr>
          </a:p>
        </p:txBody>
      </p:sp>
      <p:sp>
        <p:nvSpPr>
          <p:cNvPr id="66568" name="Text Box 5"/>
          <p:cNvSpPr txBox="1">
            <a:spLocks noChangeArrowheads="1"/>
          </p:cNvSpPr>
          <p:nvPr/>
        </p:nvSpPr>
        <p:spPr bwMode="auto">
          <a:xfrm>
            <a:off x="984250" y="4724400"/>
            <a:ext cx="2951163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2400" b="1">
                <a:solidFill>
                  <a:srgbClr val="000000"/>
                </a:solidFill>
              </a:rPr>
              <a:t>Granddaughters</a:t>
            </a:r>
          </a:p>
          <a:p>
            <a:pPr algn="ctr" eaLnBrk="0" hangingPunct="0">
              <a:spcBef>
                <a:spcPct val="50000"/>
              </a:spcBef>
            </a:pPr>
            <a:r>
              <a:rPr lang="en-GB" i="1">
                <a:solidFill>
                  <a:srgbClr val="000000"/>
                </a:solidFill>
              </a:rPr>
              <a:t>Secondary and other farmers</a:t>
            </a:r>
            <a:endParaRPr lang="en-GB" sz="1600" i="1">
              <a:solidFill>
                <a:srgbClr val="000000"/>
              </a:solidFill>
            </a:endParaRPr>
          </a:p>
        </p:txBody>
      </p:sp>
      <p:sp>
        <p:nvSpPr>
          <p:cNvPr id="66569" name="Line 6"/>
          <p:cNvSpPr>
            <a:spLocks noChangeShapeType="1"/>
          </p:cNvSpPr>
          <p:nvPr/>
        </p:nvSpPr>
        <p:spPr bwMode="auto">
          <a:xfrm>
            <a:off x="2362200" y="1801813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70" name="Line 7"/>
          <p:cNvSpPr>
            <a:spLocks noChangeShapeType="1"/>
          </p:cNvSpPr>
          <p:nvPr/>
        </p:nvSpPr>
        <p:spPr bwMode="auto">
          <a:xfrm flipH="1">
            <a:off x="1600200" y="1862138"/>
            <a:ext cx="5334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71" name="Line 8"/>
          <p:cNvSpPr>
            <a:spLocks noChangeShapeType="1"/>
          </p:cNvSpPr>
          <p:nvPr/>
        </p:nvSpPr>
        <p:spPr bwMode="auto">
          <a:xfrm>
            <a:off x="2514600" y="1789113"/>
            <a:ext cx="5334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72" name="Line 9"/>
          <p:cNvSpPr>
            <a:spLocks noChangeShapeType="1"/>
          </p:cNvSpPr>
          <p:nvPr/>
        </p:nvSpPr>
        <p:spPr bwMode="auto">
          <a:xfrm>
            <a:off x="2362200" y="388620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73" name="Line 10"/>
          <p:cNvSpPr>
            <a:spLocks noChangeShapeType="1"/>
          </p:cNvSpPr>
          <p:nvPr/>
        </p:nvSpPr>
        <p:spPr bwMode="auto">
          <a:xfrm flipH="1">
            <a:off x="1600200" y="3886200"/>
            <a:ext cx="5334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74" name="Line 11"/>
          <p:cNvSpPr>
            <a:spLocks noChangeShapeType="1"/>
          </p:cNvSpPr>
          <p:nvPr/>
        </p:nvSpPr>
        <p:spPr bwMode="auto">
          <a:xfrm>
            <a:off x="2590800" y="3886200"/>
            <a:ext cx="5334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75" name="Line 12"/>
          <p:cNvSpPr>
            <a:spLocks noChangeShapeType="1"/>
          </p:cNvSpPr>
          <p:nvPr/>
        </p:nvSpPr>
        <p:spPr bwMode="auto">
          <a:xfrm flipH="1">
            <a:off x="1436688" y="1801813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76" name="Line 13"/>
          <p:cNvSpPr>
            <a:spLocks noChangeShapeType="1"/>
          </p:cNvSpPr>
          <p:nvPr/>
        </p:nvSpPr>
        <p:spPr bwMode="auto">
          <a:xfrm flipH="1">
            <a:off x="1219200" y="3886200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77" name="Line 17"/>
          <p:cNvSpPr>
            <a:spLocks noChangeShapeType="1"/>
          </p:cNvSpPr>
          <p:nvPr/>
        </p:nvSpPr>
        <p:spPr bwMode="auto">
          <a:xfrm>
            <a:off x="2362200" y="3886200"/>
            <a:ext cx="0" cy="8382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78" name="Line 18"/>
          <p:cNvSpPr>
            <a:spLocks noChangeShapeType="1"/>
          </p:cNvSpPr>
          <p:nvPr/>
        </p:nvSpPr>
        <p:spPr bwMode="auto">
          <a:xfrm>
            <a:off x="2386013" y="1801813"/>
            <a:ext cx="0" cy="8382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3" descr="P101021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381000"/>
            <a:ext cx="8153400" cy="6143625"/>
          </a:xfrm>
          <a:solidFill>
            <a:schemeClr val="bg1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GB" b="1" smtClean="0"/>
              <a:t>Phase 2b: Implementation -  experimentation</a:t>
            </a:r>
            <a:r>
              <a:rPr lang="en-GB" sz="4800" b="1" u="sng" smtClean="0"/>
              <a:t> </a:t>
            </a:r>
          </a:p>
          <a:p>
            <a:pPr eaLnBrk="1" hangingPunct="1">
              <a:buFont typeface="Arial" charset="0"/>
              <a:buNone/>
            </a:pPr>
            <a:r>
              <a:rPr lang="en-GB" sz="2800" b="1" u="sng" smtClean="0"/>
              <a:t>Step 11: Trying out new ideas</a:t>
            </a:r>
          </a:p>
          <a:p>
            <a:pPr eaLnBrk="1" hangingPunct="1"/>
            <a:r>
              <a:rPr lang="en-GB" sz="2800" smtClean="0"/>
              <a:t>Encouraging people to learn about new ideas through experimentation</a:t>
            </a:r>
          </a:p>
          <a:p>
            <a:pPr eaLnBrk="1" hangingPunct="1"/>
            <a:r>
              <a:rPr lang="en-GB" sz="2800" smtClean="0"/>
              <a:t>Using and linking the knowledge of all actors</a:t>
            </a:r>
          </a:p>
          <a:p>
            <a:pPr eaLnBrk="1" hangingPunct="1"/>
            <a:r>
              <a:rPr lang="en-GB" sz="2800" smtClean="0"/>
              <a:t>Enhancing people’s ability to innovate</a:t>
            </a:r>
          </a:p>
          <a:p>
            <a:pPr eaLnBrk="1" hangingPunct="1"/>
            <a:r>
              <a:rPr lang="en-GB" sz="2800" smtClean="0"/>
              <a:t>Generating new options and solutions</a:t>
            </a:r>
          </a:p>
          <a:p>
            <a:pPr eaLnBrk="1" hangingPunct="1">
              <a:buFont typeface="Arial" charset="0"/>
              <a:buNone/>
            </a:pPr>
            <a:r>
              <a:rPr lang="en-GB" sz="2800" b="1" i="1" u="sng" smtClean="0"/>
              <a:t>Issues</a:t>
            </a:r>
          </a:p>
          <a:p>
            <a:pPr eaLnBrk="1" hangingPunct="1"/>
            <a:r>
              <a:rPr lang="en-GB" sz="2800" i="1" smtClean="0"/>
              <a:t>Encouraging maximum local involvement</a:t>
            </a:r>
          </a:p>
          <a:p>
            <a:pPr eaLnBrk="1" hangingPunct="1"/>
            <a:r>
              <a:rPr lang="en-GB" sz="2800" i="1" smtClean="0"/>
              <a:t>Providing back up</a:t>
            </a:r>
          </a:p>
          <a:p>
            <a:pPr eaLnBrk="1" hangingPunct="1"/>
            <a:r>
              <a:rPr lang="en-GB" sz="2800" i="1" smtClean="0"/>
              <a:t>Organising competitions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3" descr="A group of women conducting mid season evaluation of Cowpeas in a baby trial plot -kazungula district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4780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3400" y="533400"/>
            <a:ext cx="8153400" cy="5867400"/>
          </a:xfrm>
          <a:solidFill>
            <a:schemeClr val="bg1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GB" sz="3600" b="1" smtClean="0"/>
              <a:t>Phase 2c:  Sharing experiences</a:t>
            </a:r>
            <a:r>
              <a:rPr lang="en-GB" sz="2800" b="1" smtClean="0"/>
              <a:t> </a:t>
            </a:r>
          </a:p>
          <a:p>
            <a:pPr eaLnBrk="1" hangingPunct="1">
              <a:buFont typeface="Arial" charset="0"/>
              <a:buNone/>
            </a:pPr>
            <a:r>
              <a:rPr lang="en-GB" sz="2800" b="1" smtClean="0"/>
              <a:t>Step 12:  Mid season evaluation</a:t>
            </a:r>
          </a:p>
          <a:p>
            <a:pPr lvl="1" eaLnBrk="1" hangingPunct="1"/>
            <a:r>
              <a:rPr lang="en-GB" smtClean="0"/>
              <a:t>Assessing how activities are proceeding</a:t>
            </a:r>
          </a:p>
          <a:p>
            <a:pPr lvl="1" eaLnBrk="1" hangingPunct="1"/>
            <a:r>
              <a:rPr lang="en-GB" smtClean="0"/>
              <a:t>Sharing ideas and providing feed back</a:t>
            </a:r>
          </a:p>
          <a:p>
            <a:pPr eaLnBrk="1" hangingPunct="1">
              <a:buFont typeface="Arial" charset="0"/>
              <a:buNone/>
            </a:pPr>
            <a:r>
              <a:rPr lang="en-GB" sz="2800" b="1" i="1" smtClean="0"/>
              <a:t>Issues</a:t>
            </a:r>
          </a:p>
          <a:p>
            <a:pPr lvl="1" eaLnBrk="1" hangingPunct="1"/>
            <a:r>
              <a:rPr lang="en-GB" i="1" smtClean="0"/>
              <a:t>Organise an evaluation of field performance</a:t>
            </a:r>
          </a:p>
          <a:p>
            <a:pPr lvl="2" eaLnBrk="1" hangingPunct="1"/>
            <a:r>
              <a:rPr lang="en-GB" i="1" smtClean="0"/>
              <a:t>Award prizes for trial management, number of farmers involved, quality of presentations etc</a:t>
            </a:r>
          </a:p>
          <a:p>
            <a:pPr lvl="2" eaLnBrk="1" hangingPunct="1"/>
            <a:r>
              <a:rPr lang="en-GB" i="1" smtClean="0"/>
              <a:t>Share knowledge amongst farmers</a:t>
            </a:r>
          </a:p>
          <a:p>
            <a:pPr lvl="3" eaLnBrk="1" hangingPunct="1"/>
            <a:r>
              <a:rPr lang="en-GB" i="1" smtClean="0"/>
              <a:t>Use matrix ranking to compare treatments</a:t>
            </a:r>
          </a:p>
          <a:p>
            <a:pPr lvl="2" eaLnBrk="1" hangingPunct="1"/>
            <a:r>
              <a:rPr lang="en-GB" i="1" smtClean="0"/>
              <a:t>Build confidence through presentations</a:t>
            </a:r>
          </a:p>
          <a:p>
            <a:pPr lvl="2" eaLnBrk="1" hangingPunct="1"/>
            <a:r>
              <a:rPr lang="en-GB" i="1" smtClean="0"/>
              <a:t>Encourage more farmer-to-farmer extension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2" descr="C:\Users\Daniel\Desktop\Pictures Katete workshop\IMG_201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6" name="Picture 2" descr="C:\Users\Daniel\Desktop\Pics IP workshop Lundazi\IMG_217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52800"/>
            <a:ext cx="46863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TextBox 3"/>
          <p:cNvSpPr txBox="1">
            <a:spLocks noChangeArrowheads="1"/>
          </p:cNvSpPr>
          <p:nvPr/>
        </p:nvSpPr>
        <p:spPr bwMode="auto">
          <a:xfrm>
            <a:off x="228600" y="457200"/>
            <a:ext cx="37338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latin typeface="Calibri" pitchFamily="34" charset="0"/>
              </a:rPr>
              <a:t>IP partners Evaluating SIMLEZA</a:t>
            </a:r>
          </a:p>
          <a:p>
            <a:endParaRPr lang="en-US" sz="2000">
              <a:latin typeface="Calibri" pitchFamily="34" charset="0"/>
            </a:endParaRPr>
          </a:p>
          <a:p>
            <a:r>
              <a:rPr lang="en-US" sz="2000">
                <a:latin typeface="Calibri" pitchFamily="34" charset="0"/>
              </a:rPr>
              <a:t>-Achievements</a:t>
            </a:r>
          </a:p>
          <a:p>
            <a:r>
              <a:rPr lang="en-US" sz="2000">
                <a:latin typeface="Calibri" pitchFamily="34" charset="0"/>
              </a:rPr>
              <a:t>-Challenges</a:t>
            </a:r>
          </a:p>
          <a:p>
            <a:r>
              <a:rPr lang="en-US" sz="2000">
                <a:latin typeface="Calibri" pitchFamily="34" charset="0"/>
              </a:rPr>
              <a:t>-Opportunities</a:t>
            </a:r>
          </a:p>
          <a:p>
            <a:endParaRPr lang="en-US" sz="2000">
              <a:latin typeface="Calibri" pitchFamily="34" charset="0"/>
            </a:endParaRPr>
          </a:p>
          <a:p>
            <a:r>
              <a:rPr lang="en-US" sz="2000">
                <a:latin typeface="Calibri" pitchFamily="34" charset="0"/>
              </a:rPr>
              <a:t>During Mid-season Workshops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GB" sz="3600" b="1" smtClean="0">
                <a:latin typeface="Arial" charset="0"/>
                <a:ea typeface="Calibri" pitchFamily="34" charset="0"/>
                <a:cs typeface="Times New Roman" pitchFamily="18" charset="0"/>
              </a:rPr>
              <a:t>What is an innovation platform (IP)?</a:t>
            </a:r>
            <a:endParaRPr lang="en-US" sz="3600" b="1" smtClean="0"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66700" indent="-266700" algn="just">
              <a:lnSpc>
                <a:spcPct val="90000"/>
              </a:lnSpc>
              <a:spcBef>
                <a:spcPct val="0"/>
              </a:spcBef>
            </a:pPr>
            <a:r>
              <a:rPr lang="en-GB" sz="2400" smtClean="0">
                <a:latin typeface="Arial" charset="0"/>
                <a:ea typeface="Calibri" pitchFamily="34" charset="0"/>
                <a:cs typeface="Times New Roman" pitchFamily="18" charset="0"/>
              </a:rPr>
              <a:t>A forum established to facilitate interactions and learning among stakeholders often selected from a commodity chain or system. </a:t>
            </a:r>
          </a:p>
          <a:p>
            <a:pPr marL="266700" indent="-266700" algn="just">
              <a:lnSpc>
                <a:spcPct val="90000"/>
              </a:lnSpc>
              <a:spcBef>
                <a:spcPct val="0"/>
              </a:spcBef>
            </a:pPr>
            <a:endParaRPr lang="en-GB" sz="2400" smtClean="0">
              <a:latin typeface="Arial" charset="0"/>
              <a:ea typeface="Calibri" pitchFamily="34" charset="0"/>
              <a:cs typeface="Times New Roman" pitchFamily="18" charset="0"/>
            </a:endParaRPr>
          </a:p>
          <a:p>
            <a:pPr marL="266700" indent="-266700" algn="just">
              <a:lnSpc>
                <a:spcPct val="90000"/>
              </a:lnSpc>
              <a:spcBef>
                <a:spcPct val="0"/>
              </a:spcBef>
            </a:pPr>
            <a:r>
              <a:rPr lang="en-GB" sz="2400" smtClean="0">
                <a:latin typeface="Arial" charset="0"/>
                <a:ea typeface="Calibri" pitchFamily="34" charset="0"/>
                <a:cs typeface="Times New Roman" pitchFamily="18" charset="0"/>
              </a:rPr>
              <a:t>To undertake a participatory diagnosis of problems,  joint exploration of opportunities and investigation of solutions leading to the promotion of innovation(s) along the targeted value chain. </a:t>
            </a:r>
            <a:endParaRPr lang="en-GB" sz="2400" smtClean="0">
              <a:ea typeface="Calibri" pitchFamily="34" charset="0"/>
              <a:cs typeface="Times New Roman" pitchFamily="18" charset="0"/>
            </a:endParaRPr>
          </a:p>
          <a:p>
            <a:pPr marL="266700" indent="-266700" algn="just">
              <a:lnSpc>
                <a:spcPct val="90000"/>
              </a:lnSpc>
              <a:spcBef>
                <a:spcPct val="0"/>
              </a:spcBef>
            </a:pPr>
            <a:endParaRPr lang="en-GB" sz="2400" smtClean="0">
              <a:ea typeface="Calibri" pitchFamily="34" charset="0"/>
              <a:cs typeface="Times New Roman" pitchFamily="18" charset="0"/>
            </a:endParaRPr>
          </a:p>
          <a:p>
            <a:pPr marL="266700" indent="-266700" algn="just">
              <a:lnSpc>
                <a:spcPct val="90000"/>
              </a:lnSpc>
              <a:spcBef>
                <a:spcPct val="0"/>
              </a:spcBef>
            </a:pPr>
            <a:r>
              <a:rPr lang="en-GB" sz="2400" smtClean="0">
                <a:latin typeface="Arial" charset="0"/>
                <a:ea typeface="Calibri" pitchFamily="34" charset="0"/>
                <a:cs typeface="Times New Roman" pitchFamily="18" charset="0"/>
              </a:rPr>
              <a:t>IPs can  provide a useful forum to get all players to interact and play their role in the innovation process.</a:t>
            </a:r>
            <a:endParaRPr lang="en-US" sz="2400" smtClean="0">
              <a:latin typeface="Arial" charset="0"/>
              <a:ea typeface="Calibri" pitchFamily="34" charset="0"/>
              <a:cs typeface="Times New Roman" pitchFamily="18" charset="0"/>
            </a:endParaRPr>
          </a:p>
          <a:p>
            <a:pPr marL="266700" indent="-266700" eaLnBrk="1" hangingPunct="1">
              <a:lnSpc>
                <a:spcPct val="90000"/>
              </a:lnSpc>
            </a:pPr>
            <a:endParaRPr lang="en-US" smtClean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7475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pic>
        <p:nvPicPr>
          <p:cNvPr id="74755" name="Picture 1" descr="C:\Users\Daniel\Desktop\Pics IP workshop Lundazi\IMG_220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b="1" dirty="0" err="1" smtClean="0"/>
              <a:t>Soyabean</a:t>
            </a:r>
            <a:r>
              <a:rPr lang="en-GB" b="1" dirty="0" smtClean="0"/>
              <a:t> PVS criteria identified in mid season</a:t>
            </a:r>
            <a:endParaRPr lang="en-GB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85800" y="1905000"/>
          <a:ext cx="8077200" cy="3505200"/>
        </p:xfrm>
        <a:graphic>
          <a:graphicData uri="http://schemas.openxmlformats.org/drawingml/2006/table">
            <a:tbl>
              <a:tblPr/>
              <a:tblGrid>
                <a:gridCol w="2667002"/>
                <a:gridCol w="1143000"/>
                <a:gridCol w="1600200"/>
                <a:gridCol w="1447800"/>
                <a:gridCol w="1219200"/>
              </a:tblGrid>
              <a:tr h="31865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Calibri"/>
                          <a:ea typeface="Times New Roman"/>
                          <a:cs typeface="Times New Roman"/>
                        </a:rPr>
                        <a:t>Criteria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>
                          <a:latin typeface="Calibri"/>
                          <a:ea typeface="Times New Roman"/>
                          <a:cs typeface="Times New Roman"/>
                        </a:rPr>
                        <a:t>Soprano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>
                          <a:latin typeface="Calibri"/>
                          <a:ea typeface="Times New Roman"/>
                          <a:cs typeface="Times New Roman"/>
                        </a:rPr>
                        <a:t>TGX 1835-10E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>
                          <a:latin typeface="Calibri"/>
                          <a:ea typeface="Times New Roman"/>
                          <a:cs typeface="Times New Roman"/>
                        </a:rPr>
                        <a:t>TGX 1740-2F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>
                          <a:latin typeface="Calibri"/>
                          <a:ea typeface="Times New Roman"/>
                          <a:cs typeface="Times New Roman"/>
                        </a:rPr>
                        <a:t>Lukanga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65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Times New Roman"/>
                          <a:cs typeface="Times New Roman"/>
                        </a:rPr>
                        <a:t>Germination 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1865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Flowering/early maturity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865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Growth rate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865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Unformity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865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Pod clearance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865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Pest/disease resistance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865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Lodging 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865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Potential yield 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65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Total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23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1865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Rank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1=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Times New Roman"/>
                          <a:cs typeface="Times New Roman"/>
                        </a:rPr>
                        <a:t>1=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4" descr="Gwegwe farmer discusion 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163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65138" y="908050"/>
            <a:ext cx="8153400" cy="5761038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GB" sz="2800" b="1" smtClean="0"/>
              <a:t>Step 13: End-of-season evaluation</a:t>
            </a:r>
          </a:p>
          <a:p>
            <a:pPr lvl="1" eaLnBrk="1" hangingPunct="1"/>
            <a:r>
              <a:rPr lang="en-GB" smtClean="0"/>
              <a:t>Re-assess findings of mid season evaluations</a:t>
            </a:r>
          </a:p>
          <a:p>
            <a:pPr lvl="1" eaLnBrk="1" hangingPunct="1"/>
            <a:r>
              <a:rPr lang="en-GB" smtClean="0"/>
              <a:t>Compare yields achieved</a:t>
            </a:r>
          </a:p>
          <a:p>
            <a:pPr lvl="1" eaLnBrk="1" hangingPunct="1"/>
            <a:r>
              <a:rPr lang="en-GB" smtClean="0"/>
              <a:t>Participatory budgets</a:t>
            </a:r>
          </a:p>
          <a:p>
            <a:pPr lvl="1" eaLnBrk="1" hangingPunct="1"/>
            <a:r>
              <a:rPr lang="en-GB" smtClean="0"/>
              <a:t>Assess performance against farmer criteria/ indicators </a:t>
            </a:r>
          </a:p>
          <a:p>
            <a:pPr lvl="1" eaLnBrk="1" hangingPunct="1"/>
            <a:endParaRPr lang="en-GB" smtClean="0"/>
          </a:p>
          <a:p>
            <a:pPr eaLnBrk="1" hangingPunct="1"/>
            <a:r>
              <a:rPr lang="en-GB" sz="2800" b="1" smtClean="0"/>
              <a:t>Step 14:  Process review</a:t>
            </a:r>
          </a:p>
          <a:p>
            <a:pPr lvl="1" eaLnBrk="1" hangingPunct="1"/>
            <a:r>
              <a:rPr lang="en-GB" smtClean="0"/>
              <a:t>Review the whole process</a:t>
            </a:r>
          </a:p>
          <a:p>
            <a:pPr lvl="1" eaLnBrk="1" hangingPunct="1"/>
            <a:r>
              <a:rPr lang="en-GB" smtClean="0"/>
              <a:t>Identify strengths, challenges</a:t>
            </a:r>
          </a:p>
          <a:p>
            <a:pPr lvl="1" eaLnBrk="1" hangingPunct="1"/>
            <a:r>
              <a:rPr lang="en-GB" smtClean="0"/>
              <a:t>Analyse lessons learnt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603" name="Group 67"/>
          <p:cNvGraphicFramePr>
            <a:graphicFrameLocks noGrp="1"/>
          </p:cNvGraphicFramePr>
          <p:nvPr/>
        </p:nvGraphicFramePr>
        <p:xfrm>
          <a:off x="990600" y="1336675"/>
          <a:ext cx="7162800" cy="4906963"/>
        </p:xfrm>
        <a:graphic>
          <a:graphicData uri="http://schemas.openxmlformats.org/drawingml/2006/table">
            <a:tbl>
              <a:tblPr/>
              <a:tblGrid>
                <a:gridCol w="1752600"/>
                <a:gridCol w="1630363"/>
                <a:gridCol w="839787"/>
                <a:gridCol w="1104900"/>
                <a:gridCol w="839788"/>
                <a:gridCol w="995362"/>
              </a:tblGrid>
              <a:tr h="1336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Criteria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P1  conventional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P2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Dibble stick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P3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Dibble stick 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Intercrop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P4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Dibble stick 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P5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Only cowpea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Grain yield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Grain size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Residue yield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Plant height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Vigour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No lodging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Weed control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Total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Rank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0961" name="Rectangle 1"/>
          <p:cNvSpPr>
            <a:spLocks noChangeArrowheads="1"/>
          </p:cNvSpPr>
          <p:nvPr/>
        </p:nvSpPr>
        <p:spPr bwMode="auto">
          <a:xfrm>
            <a:off x="990600" y="457200"/>
            <a:ext cx="4953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en-GB" sz="3200" b="1">
                <a:ea typeface="Calibri" pitchFamily="34" charset="0"/>
                <a:cs typeface="Times New Roman" pitchFamily="18" charset="0"/>
              </a:rPr>
              <a:t>CA ranking Vuu</a:t>
            </a:r>
            <a:endParaRPr lang="en-US" sz="3200" b="1"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en-GB" sz="3200" b="1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829" name="Group 269"/>
          <p:cNvGraphicFramePr>
            <a:graphicFrameLocks noGrp="1"/>
          </p:cNvGraphicFramePr>
          <p:nvPr/>
        </p:nvGraphicFramePr>
        <p:xfrm>
          <a:off x="533400" y="533400"/>
          <a:ext cx="8153400" cy="6269038"/>
        </p:xfrm>
        <a:graphic>
          <a:graphicData uri="http://schemas.openxmlformats.org/drawingml/2006/table">
            <a:tbl>
              <a:tblPr/>
              <a:tblGrid>
                <a:gridCol w="960438"/>
                <a:gridCol w="158750"/>
                <a:gridCol w="455612"/>
                <a:gridCol w="114300"/>
                <a:gridCol w="661988"/>
                <a:gridCol w="520700"/>
                <a:gridCol w="698500"/>
                <a:gridCol w="781050"/>
                <a:gridCol w="779462"/>
                <a:gridCol w="741363"/>
                <a:gridCol w="741362"/>
                <a:gridCol w="769938"/>
                <a:gridCol w="769937"/>
              </a:tblGrid>
              <a:tr h="141288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Yield and Gross Income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Unit 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Unit Cost (zmk)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            Plot 2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                    Plot 3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                Plot 4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                  Plot 5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735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  QTY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Total cost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     Qty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Total cost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     Qty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Total cost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     Qty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Total cost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Grain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Kg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2500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52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130000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69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172500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38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95000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81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202500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Total revenue (A)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130000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172500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95000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202500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Physical costs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Seed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Kg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11000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22000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22000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22000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22000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Basal fertilizer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Kg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4000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8000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8000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Insecticides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500 ml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45000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6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560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6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560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6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560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6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560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Inoculants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 gram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1500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1500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3988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B. Total input costs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22560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24060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30560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32060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A-B Revenue minus inputs (D.)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107440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148440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64440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170440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A-B per ha (D.)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5372000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7422000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3222000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8522000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Labour Costs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Land preparation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Acre 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105000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4200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4200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4200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4200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Planting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Fertilizer application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1st weeding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2nd weeding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Pesticide app.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Harvesting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Threshing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Transport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Total Labour costs (C.)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17100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17100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18100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18100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3988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D-C. Net benefits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90340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131340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46340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152340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Net Benefit per ha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4517000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6567000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2317000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7617000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Ranking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4263" marR="34263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3210" name="Rectangle 1"/>
          <p:cNvSpPr>
            <a:spLocks noChangeArrowheads="1"/>
          </p:cNvSpPr>
          <p:nvPr/>
        </p:nvSpPr>
        <p:spPr bwMode="auto">
          <a:xfrm>
            <a:off x="152400" y="-6350"/>
            <a:ext cx="83343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sz="2500" b="1">
                <a:ea typeface="Calibri" pitchFamily="34" charset="0"/>
                <a:cs typeface="Times New Roman" pitchFamily="18" charset="0"/>
              </a:rPr>
              <a:t>Participatory budget for Soya Agronomy in Vuu Camp</a:t>
            </a:r>
            <a:endParaRPr lang="en-US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4" descr="PB discussio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913"/>
            <a:ext cx="10028238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609600"/>
            <a:ext cx="8229600" cy="5516563"/>
          </a:xfrm>
          <a:solidFill>
            <a:schemeClr val="bg1"/>
          </a:solidFill>
        </p:spPr>
        <p:txBody>
          <a:bodyPr/>
          <a:lstStyle/>
          <a:p>
            <a:pPr eaLnBrk="1" hangingPunct="1">
              <a:buClr>
                <a:schemeClr val="tx1"/>
              </a:buClr>
            </a:pPr>
            <a:r>
              <a:rPr lang="en-GB" b="1" smtClean="0"/>
              <a:t>Step 15: planning for the next learning cycle</a:t>
            </a:r>
          </a:p>
          <a:p>
            <a:pPr lvl="1" eaLnBrk="1" hangingPunct="1">
              <a:buClr>
                <a:schemeClr val="tx1"/>
              </a:buClr>
            </a:pPr>
            <a:r>
              <a:rPr lang="en-GB" smtClean="0"/>
              <a:t>Identify new areas which require action</a:t>
            </a:r>
          </a:p>
          <a:p>
            <a:pPr lvl="1" eaLnBrk="1" hangingPunct="1">
              <a:buClr>
                <a:schemeClr val="tx1"/>
              </a:buClr>
            </a:pPr>
            <a:r>
              <a:rPr lang="en-GB" smtClean="0"/>
              <a:t>Address new problems which may have emerged out of the first learning cycle</a:t>
            </a:r>
          </a:p>
          <a:p>
            <a:pPr lvl="1" eaLnBrk="1" hangingPunct="1">
              <a:buClr>
                <a:schemeClr val="tx1"/>
              </a:buClr>
              <a:buFont typeface="Arial" charset="0"/>
              <a:buNone/>
            </a:pPr>
            <a:endParaRPr lang="en-GB" smtClean="0"/>
          </a:p>
          <a:p>
            <a:pPr eaLnBrk="1" hangingPunct="1">
              <a:buClr>
                <a:schemeClr val="tx1"/>
              </a:buClr>
            </a:pPr>
            <a:r>
              <a:rPr lang="en-GB" sz="2800" b="1" i="1" smtClean="0"/>
              <a:t>Issues</a:t>
            </a:r>
          </a:p>
          <a:p>
            <a:pPr lvl="1" eaLnBrk="1" hangingPunct="1">
              <a:buClr>
                <a:schemeClr val="tx1"/>
              </a:buClr>
            </a:pPr>
            <a:r>
              <a:rPr lang="en-GB" sz="2400" i="1" smtClean="0"/>
              <a:t>Are the solutions sufficient?</a:t>
            </a:r>
          </a:p>
          <a:p>
            <a:pPr lvl="1" eaLnBrk="1" hangingPunct="1">
              <a:buClr>
                <a:schemeClr val="tx1"/>
              </a:buClr>
            </a:pPr>
            <a:r>
              <a:rPr lang="en-GB" sz="2400" i="1" smtClean="0"/>
              <a:t>What other areas do we need to tackle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1" smtClean="0"/>
              <a:t>Phase 3:  Ensuring sustainability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b="1" dirty="0" smtClean="0"/>
              <a:t>Step 16:  Ensuring ownership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dirty="0" smtClean="0"/>
              <a:t>Continuation of the innovation process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GB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b="1" dirty="0" smtClean="0"/>
              <a:t>Step 17:  Providing backstopping as required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dirty="0" smtClean="0"/>
              <a:t>Ensuring farmers know where to seek assistance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GB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b="1" dirty="0" smtClean="0"/>
              <a:t>Step 18: Setting in place new innovations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dirty="0" smtClean="0"/>
              <a:t>Scaling up to other communities and through other institutions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920038" cy="990600"/>
          </a:xfrm>
        </p:spPr>
        <p:txBody>
          <a:bodyPr/>
          <a:lstStyle/>
          <a:p>
            <a:pPr eaLnBrk="1" hangingPunct="1"/>
            <a:r>
              <a:rPr lang="en-GB" sz="4000" b="1" smtClean="0"/>
              <a:t>PROCESS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196975"/>
            <a:ext cx="8423275" cy="4899025"/>
          </a:xfrm>
          <a:solidFill>
            <a:schemeClr val="bg1"/>
          </a:solidFill>
        </p:spPr>
        <p:txBody>
          <a:bodyPr/>
          <a:lstStyle/>
          <a:p>
            <a:pPr eaLnBrk="1" hangingPunct="1">
              <a:buClr>
                <a:schemeClr val="tx1"/>
              </a:buClr>
            </a:pPr>
            <a:r>
              <a:rPr lang="en-GB" sz="3100" b="1" smtClean="0"/>
              <a:t>Social mobilisation </a:t>
            </a:r>
          </a:p>
          <a:p>
            <a:pPr lvl="1" eaLnBrk="1" hangingPunct="1">
              <a:buClr>
                <a:schemeClr val="tx1"/>
              </a:buClr>
            </a:pPr>
            <a:r>
              <a:rPr lang="en-GB" b="1" smtClean="0"/>
              <a:t> </a:t>
            </a:r>
            <a:r>
              <a:rPr lang="en-GB" sz="2400" smtClean="0"/>
              <a:t>Partner engagement and participation</a:t>
            </a:r>
          </a:p>
          <a:p>
            <a:pPr eaLnBrk="1" hangingPunct="1">
              <a:buClr>
                <a:schemeClr val="tx1"/>
              </a:buClr>
            </a:pPr>
            <a:r>
              <a:rPr lang="en-GB" sz="3100" b="1" smtClean="0"/>
              <a:t>Action planning</a:t>
            </a:r>
          </a:p>
          <a:p>
            <a:pPr eaLnBrk="1" hangingPunct="1">
              <a:buClr>
                <a:schemeClr val="tx1"/>
              </a:buClr>
            </a:pPr>
            <a:r>
              <a:rPr lang="en-GB" sz="3100" b="1" smtClean="0"/>
              <a:t>Experimentation</a:t>
            </a:r>
          </a:p>
          <a:p>
            <a:pPr eaLnBrk="1" hangingPunct="1">
              <a:buClr>
                <a:schemeClr val="tx1"/>
              </a:buClr>
            </a:pPr>
            <a:r>
              <a:rPr lang="en-GB" sz="3100" b="1" smtClean="0"/>
              <a:t>Assessment and learning</a:t>
            </a:r>
          </a:p>
          <a:p>
            <a:pPr eaLnBrk="1" hangingPunct="1">
              <a:buClr>
                <a:schemeClr val="tx1"/>
              </a:buClr>
            </a:pPr>
            <a:r>
              <a:rPr lang="en-GB" sz="3100" i="1" smtClean="0"/>
              <a:t>Setting innovations in place / sustainability</a:t>
            </a:r>
          </a:p>
          <a:p>
            <a:pPr eaLnBrk="1" hangingPunct="1"/>
            <a:endParaRPr lang="en-GB" sz="24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1" smtClean="0"/>
              <a:t>Operational level IP roles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611188" y="1268413"/>
          <a:ext cx="8208962" cy="5208587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4521858"/>
                <a:gridCol w="3687054"/>
              </a:tblGrid>
              <a:tr h="3063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b="1" dirty="0"/>
                        <a:t>Operational IP </a:t>
                      </a:r>
                      <a:r>
                        <a:rPr lang="en-GB" sz="1600" b="1" dirty="0" smtClean="0"/>
                        <a:t>members </a:t>
                      </a:r>
                      <a:r>
                        <a:rPr lang="en-GB" sz="1600" b="1" dirty="0"/>
                        <a:t>(local level</a:t>
                      </a:r>
                      <a:r>
                        <a:rPr lang="en-GB" sz="1600" b="1" dirty="0" smtClean="0"/>
                        <a:t>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b="1" dirty="0"/>
                        <a:t>Role</a:t>
                      </a:r>
                      <a:endParaRPr lang="en-GB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574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/>
                        <a:t>CAC </a:t>
                      </a:r>
                      <a:endParaRPr lang="en-GB" sz="1200" b="1" dirty="0"/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/>
                        <a:t>(Chair, Secretary, Treasurer, Com leaders, CBO </a:t>
                      </a:r>
                      <a:r>
                        <a:rPr lang="en-GB" sz="1600" dirty="0" smtClean="0"/>
                        <a:t>reps, CEO, NGO)</a:t>
                      </a:r>
                      <a:endParaRPr lang="en-GB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 smtClean="0"/>
                        <a:t>Local ownership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 smtClean="0"/>
                        <a:t>Overall </a:t>
                      </a:r>
                      <a:r>
                        <a:rPr lang="en-GB" sz="1600" dirty="0"/>
                        <a:t>coordination </a:t>
                      </a:r>
                      <a:endParaRPr lang="en-GB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19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/>
                        <a:t>Research (Lead) </a:t>
                      </a:r>
                      <a:r>
                        <a:rPr lang="en-GB" sz="1600" b="1" dirty="0"/>
                        <a:t>farmers </a:t>
                      </a:r>
                      <a:endParaRPr lang="en-GB" sz="1200" b="1" dirty="0"/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/>
                        <a:t>appointed by  CBOs</a:t>
                      </a:r>
                      <a:endParaRPr lang="en-GB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/>
                        <a:t>Daughter trials</a:t>
                      </a:r>
                      <a:endParaRPr lang="en-GB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6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b="1" dirty="0"/>
                        <a:t>CEO/NGO</a:t>
                      </a:r>
                      <a:endParaRPr lang="en-GB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/>
                        <a:t>Facilitation of PREA process</a:t>
                      </a:r>
                      <a:endParaRPr lang="en-GB" sz="1200" dirty="0"/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­"/>
                      </a:pPr>
                      <a:r>
                        <a:rPr lang="en-GB" sz="1600" dirty="0"/>
                        <a:t>social mobilisation</a:t>
                      </a:r>
                      <a:endParaRPr lang="en-GB" sz="1200" dirty="0"/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­"/>
                      </a:pPr>
                      <a:r>
                        <a:rPr lang="en-GB" sz="1600" dirty="0"/>
                        <a:t>action planning</a:t>
                      </a:r>
                      <a:endParaRPr lang="en-GB" sz="1200" dirty="0"/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­"/>
                      </a:pPr>
                      <a:r>
                        <a:rPr lang="en-GB" sz="1600" dirty="0"/>
                        <a:t>implementation</a:t>
                      </a:r>
                      <a:endParaRPr lang="en-GB" sz="1200" dirty="0"/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Courier New"/>
                        <a:buChar char="­"/>
                      </a:pPr>
                      <a:r>
                        <a:rPr lang="en-GB" sz="1600" dirty="0"/>
                        <a:t>lesson learning </a:t>
                      </a:r>
                      <a:endParaRPr lang="en-GB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19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b="1" dirty="0"/>
                        <a:t>Research</a:t>
                      </a:r>
                      <a:endParaRPr lang="en-GB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/>
                        <a:t>Mother trials and back up to CEO and LF trials</a:t>
                      </a:r>
                      <a:endParaRPr lang="en-GB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3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b="1" dirty="0"/>
                        <a:t>Private sector</a:t>
                      </a:r>
                      <a:endParaRPr lang="en-GB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/>
                        <a:t>Input and output marketing</a:t>
                      </a:r>
                      <a:endParaRPr lang="en-GB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063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/>
                        <a:t>Training</a:t>
                      </a:r>
                      <a:endParaRPr lang="en-GB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1" smtClean="0"/>
              <a:t>Strategic level IP roles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68313" y="1557338"/>
          <a:ext cx="8280400" cy="3968750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4032448"/>
                <a:gridCol w="4248472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dirty="0"/>
                        <a:t>Strategic IP </a:t>
                      </a:r>
                      <a:r>
                        <a:rPr lang="en-GB" sz="1800" dirty="0" smtClean="0"/>
                        <a:t>members </a:t>
                      </a:r>
                      <a:r>
                        <a:rPr lang="en-GB" sz="1800" dirty="0"/>
                        <a:t>(District level)</a:t>
                      </a:r>
                      <a:endParaRPr lang="en-GB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dirty="0" smtClean="0"/>
                        <a:t>Role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dirty="0" smtClean="0"/>
                        <a:t>DAO</a:t>
                      </a:r>
                      <a:r>
                        <a:rPr lang="en-GB" sz="1800" dirty="0"/>
                        <a:t>, District FA, CFU,  Camp </a:t>
                      </a:r>
                      <a:r>
                        <a:rPr lang="en-GB" sz="1800" dirty="0" smtClean="0"/>
                        <a:t>reps</a:t>
                      </a:r>
                      <a:endParaRPr lang="en-GB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dirty="0"/>
                        <a:t>overall coordination </a:t>
                      </a:r>
                      <a:r>
                        <a:rPr lang="en-GB" sz="1800" dirty="0" smtClean="0"/>
                        <a:t>and scaling up</a:t>
                      </a:r>
                      <a:endParaRPr lang="en-GB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dirty="0" smtClean="0"/>
                        <a:t>DAO, SAO, BEO, NGO</a:t>
                      </a:r>
                      <a:endParaRPr lang="en-GB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dirty="0"/>
                        <a:t>Back up for facilitation of PREA process</a:t>
                      </a:r>
                      <a:endParaRPr lang="en-GB" sz="1400" dirty="0"/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­"/>
                      </a:pPr>
                      <a:r>
                        <a:rPr lang="en-GB" sz="1800" dirty="0"/>
                        <a:t>social mobilisation</a:t>
                      </a:r>
                      <a:endParaRPr lang="en-GB" sz="1400" dirty="0"/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­"/>
                      </a:pPr>
                      <a:r>
                        <a:rPr lang="en-GB" sz="1800" dirty="0"/>
                        <a:t>action planning</a:t>
                      </a:r>
                      <a:endParaRPr lang="en-GB" sz="1400" dirty="0"/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­"/>
                      </a:pPr>
                      <a:r>
                        <a:rPr lang="en-GB" sz="1800" dirty="0"/>
                        <a:t>implementation</a:t>
                      </a:r>
                      <a:endParaRPr lang="en-GB" sz="1400" dirty="0"/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Courier New"/>
                        <a:buChar char="­"/>
                      </a:pPr>
                      <a:r>
                        <a:rPr lang="en-GB" sz="1800" dirty="0"/>
                        <a:t>lesson learning </a:t>
                      </a:r>
                      <a:endParaRPr lang="en-GB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dirty="0"/>
                        <a:t>Research</a:t>
                      </a:r>
                      <a:endParaRPr lang="en-GB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dirty="0"/>
                        <a:t>Mother trials and back up to CEO and LF trials</a:t>
                      </a:r>
                      <a:endParaRPr lang="en-GB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dirty="0"/>
                        <a:t>Private sector</a:t>
                      </a:r>
                      <a:endParaRPr lang="en-GB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dirty="0"/>
                        <a:t>Input and output marketing</a:t>
                      </a:r>
                      <a:endParaRPr lang="en-GB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18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dirty="0"/>
                        <a:t>Training</a:t>
                      </a:r>
                      <a:endParaRPr lang="en-GB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4" name="Rectangle 4"/>
          <p:cNvSpPr>
            <a:spLocks noGrp="1" noChangeArrowheads="1"/>
          </p:cNvSpPr>
          <p:nvPr>
            <p:ph type="title"/>
          </p:nvPr>
        </p:nvSpPr>
        <p:spPr>
          <a:xfrm>
            <a:off x="323850" y="422275"/>
            <a:ext cx="8820150" cy="1365250"/>
          </a:xfrm>
          <a:noFill/>
          <a:ln/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b="1" smtClean="0">
                <a:solidFill>
                  <a:srgbClr val="800000"/>
                </a:solidFill>
              </a:rPr>
              <a:t>The linear vision of research, extension and development</a:t>
            </a:r>
            <a:endParaRPr lang="en-GB" b="1" smtClean="0">
              <a:solidFill>
                <a:srgbClr val="800000"/>
              </a:solidFill>
            </a:endParaRPr>
          </a:p>
        </p:txBody>
      </p:sp>
      <p:sp>
        <p:nvSpPr>
          <p:cNvPr id="97285" name="AutoShape 5"/>
          <p:cNvSpPr>
            <a:spLocks noChangeArrowheads="1"/>
          </p:cNvSpPr>
          <p:nvPr/>
        </p:nvSpPr>
        <p:spPr bwMode="auto">
          <a:xfrm>
            <a:off x="381000" y="2438400"/>
            <a:ext cx="4548188" cy="1008063"/>
          </a:xfrm>
          <a:prstGeom prst="homePlate">
            <a:avLst>
              <a:gd name="adj" fmla="val 112795"/>
            </a:avLst>
          </a:prstGeom>
          <a:solidFill>
            <a:schemeClr val="tx2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 sz="2000" b="1">
                <a:solidFill>
                  <a:srgbClr val="FFFF00"/>
                </a:solidFill>
                <a:latin typeface="Times New Roman" pitchFamily="18" charset="0"/>
              </a:rPr>
              <a:t>Researchers conducting formal research in established institutions</a:t>
            </a:r>
          </a:p>
        </p:txBody>
      </p:sp>
      <p:sp>
        <p:nvSpPr>
          <p:cNvPr id="97286" name="Text Box 6"/>
          <p:cNvSpPr txBox="1">
            <a:spLocks noChangeArrowheads="1"/>
          </p:cNvSpPr>
          <p:nvPr/>
        </p:nvSpPr>
        <p:spPr bwMode="auto">
          <a:xfrm>
            <a:off x="395288" y="3668713"/>
            <a:ext cx="1366837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n-US" sz="2000" b="1">
                <a:latin typeface="Times New Roman" pitchFamily="18" charset="0"/>
              </a:rPr>
              <a:t>Basic research</a:t>
            </a:r>
          </a:p>
        </p:txBody>
      </p:sp>
      <p:sp>
        <p:nvSpPr>
          <p:cNvPr id="97287" name="Text Box 7"/>
          <p:cNvSpPr txBox="1">
            <a:spLocks noChangeArrowheads="1"/>
          </p:cNvSpPr>
          <p:nvPr/>
        </p:nvSpPr>
        <p:spPr bwMode="auto">
          <a:xfrm>
            <a:off x="1914525" y="3668713"/>
            <a:ext cx="1366838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n-US" sz="2000" b="1">
                <a:latin typeface="Times New Roman" pitchFamily="18" charset="0"/>
              </a:rPr>
              <a:t>Strategic research</a:t>
            </a:r>
          </a:p>
        </p:txBody>
      </p:sp>
      <p:sp>
        <p:nvSpPr>
          <p:cNvPr id="97288" name="Text Box 8"/>
          <p:cNvSpPr txBox="1">
            <a:spLocks noChangeArrowheads="1"/>
          </p:cNvSpPr>
          <p:nvPr/>
        </p:nvSpPr>
        <p:spPr bwMode="auto">
          <a:xfrm>
            <a:off x="3281363" y="3668713"/>
            <a:ext cx="151923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n-US" sz="2000" b="1">
                <a:latin typeface="Times New Roman" pitchFamily="18" charset="0"/>
              </a:rPr>
              <a:t>Applied research</a:t>
            </a:r>
          </a:p>
        </p:txBody>
      </p:sp>
      <p:sp>
        <p:nvSpPr>
          <p:cNvPr id="97289" name="AutoShape 9"/>
          <p:cNvSpPr>
            <a:spLocks noChangeArrowheads="1"/>
          </p:cNvSpPr>
          <p:nvPr/>
        </p:nvSpPr>
        <p:spPr bwMode="auto">
          <a:xfrm>
            <a:off x="5105400" y="2514600"/>
            <a:ext cx="2278063" cy="1008063"/>
          </a:xfrm>
          <a:prstGeom prst="homePlate">
            <a:avLst>
              <a:gd name="adj" fmla="val 56496"/>
            </a:avLst>
          </a:prstGeom>
          <a:solidFill>
            <a:schemeClr val="tx2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 sz="2000" b="1">
                <a:solidFill>
                  <a:srgbClr val="FFFF00"/>
                </a:solidFill>
                <a:latin typeface="Times New Roman" pitchFamily="18" charset="0"/>
              </a:rPr>
              <a:t>Researchers</a:t>
            </a:r>
          </a:p>
          <a:p>
            <a:pPr eaLnBrk="0" hangingPunct="0"/>
            <a:r>
              <a:rPr lang="en-US" sz="2000" b="1">
                <a:solidFill>
                  <a:srgbClr val="FFFF00"/>
                </a:solidFill>
                <a:latin typeface="Times New Roman" pitchFamily="18" charset="0"/>
              </a:rPr>
              <a:t>Extension agents</a:t>
            </a:r>
            <a:endParaRPr lang="en-US" sz="2000" b="1">
              <a:latin typeface="Times New Roman" pitchFamily="18" charset="0"/>
            </a:endParaRPr>
          </a:p>
        </p:txBody>
      </p:sp>
      <p:sp>
        <p:nvSpPr>
          <p:cNvPr id="97290" name="Rectangle 10"/>
          <p:cNvSpPr>
            <a:spLocks noChangeArrowheads="1"/>
          </p:cNvSpPr>
          <p:nvPr/>
        </p:nvSpPr>
        <p:spPr bwMode="auto">
          <a:xfrm>
            <a:off x="7543800" y="2438400"/>
            <a:ext cx="1136650" cy="1008063"/>
          </a:xfrm>
          <a:prstGeom prst="rect">
            <a:avLst/>
          </a:prstGeom>
          <a:solidFill>
            <a:schemeClr val="tx2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en-US" sz="2000" b="1">
              <a:solidFill>
                <a:srgbClr val="FFFF00"/>
              </a:solidFill>
              <a:latin typeface="Times New Roman" pitchFamily="18" charset="0"/>
            </a:endParaRPr>
          </a:p>
          <a:p>
            <a:pPr eaLnBrk="0" hangingPunct="0"/>
            <a:r>
              <a:rPr lang="en-US" sz="2000" b="1">
                <a:solidFill>
                  <a:srgbClr val="FFFF00"/>
                </a:solidFill>
                <a:latin typeface="Times New Roman" pitchFamily="18" charset="0"/>
              </a:rPr>
              <a:t>Farmers</a:t>
            </a:r>
          </a:p>
        </p:txBody>
      </p:sp>
      <p:sp>
        <p:nvSpPr>
          <p:cNvPr id="97291" name="Text Box 11"/>
          <p:cNvSpPr txBox="1">
            <a:spLocks noChangeArrowheads="1"/>
          </p:cNvSpPr>
          <p:nvPr/>
        </p:nvSpPr>
        <p:spPr bwMode="auto">
          <a:xfrm>
            <a:off x="5256213" y="3668713"/>
            <a:ext cx="1822450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n-US" sz="2000" b="1">
                <a:latin typeface="Times New Roman" pitchFamily="18" charset="0"/>
              </a:rPr>
              <a:t>Technology transfer</a:t>
            </a:r>
          </a:p>
        </p:txBody>
      </p:sp>
      <p:sp>
        <p:nvSpPr>
          <p:cNvPr id="97292" name="Text Box 12"/>
          <p:cNvSpPr txBox="1">
            <a:spLocks noChangeArrowheads="1"/>
          </p:cNvSpPr>
          <p:nvPr/>
        </p:nvSpPr>
        <p:spPr bwMode="auto">
          <a:xfrm>
            <a:off x="7381875" y="3668713"/>
            <a:ext cx="1366838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n-US" sz="2000" b="1">
                <a:latin typeface="Times New Roman" pitchFamily="18" charset="0"/>
              </a:rPr>
              <a:t>Adoption</a:t>
            </a:r>
          </a:p>
        </p:txBody>
      </p:sp>
      <p:sp>
        <p:nvSpPr>
          <p:cNvPr id="97293" name="AutoShape 13"/>
          <p:cNvSpPr>
            <a:spLocks noChangeArrowheads="1"/>
          </p:cNvSpPr>
          <p:nvPr/>
        </p:nvSpPr>
        <p:spPr bwMode="auto">
          <a:xfrm>
            <a:off x="3379788" y="4702175"/>
            <a:ext cx="1624012" cy="238125"/>
          </a:xfrm>
          <a:prstGeom prst="rightArrow">
            <a:avLst>
              <a:gd name="adj1" fmla="val 50000"/>
              <a:gd name="adj2" fmla="val 170500"/>
            </a:avLst>
          </a:prstGeom>
          <a:solidFill>
            <a:srgbClr val="9933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294" name="AutoShape 14"/>
          <p:cNvSpPr>
            <a:spLocks noChangeArrowheads="1"/>
          </p:cNvSpPr>
          <p:nvPr/>
        </p:nvSpPr>
        <p:spPr bwMode="auto">
          <a:xfrm>
            <a:off x="250825" y="4703763"/>
            <a:ext cx="1462088" cy="238125"/>
          </a:xfrm>
          <a:prstGeom prst="rightArrow">
            <a:avLst>
              <a:gd name="adj1" fmla="val 50000"/>
              <a:gd name="adj2" fmla="val 153500"/>
            </a:avLst>
          </a:prstGeom>
          <a:solidFill>
            <a:srgbClr val="9933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295" name="AutoShape 15"/>
          <p:cNvSpPr>
            <a:spLocks noChangeArrowheads="1"/>
          </p:cNvSpPr>
          <p:nvPr/>
        </p:nvSpPr>
        <p:spPr bwMode="auto">
          <a:xfrm>
            <a:off x="5224463" y="4702175"/>
            <a:ext cx="1949450" cy="238125"/>
          </a:xfrm>
          <a:prstGeom prst="rightArrow">
            <a:avLst>
              <a:gd name="adj1" fmla="val 50000"/>
              <a:gd name="adj2" fmla="val 204667"/>
            </a:avLst>
          </a:prstGeom>
          <a:solidFill>
            <a:srgbClr val="9933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296" name="AutoShape 16"/>
          <p:cNvSpPr>
            <a:spLocks noChangeArrowheads="1"/>
          </p:cNvSpPr>
          <p:nvPr/>
        </p:nvSpPr>
        <p:spPr bwMode="auto">
          <a:xfrm>
            <a:off x="1854200" y="4702175"/>
            <a:ext cx="1462088" cy="238125"/>
          </a:xfrm>
          <a:prstGeom prst="rightArrow">
            <a:avLst>
              <a:gd name="adj1" fmla="val 50000"/>
              <a:gd name="adj2" fmla="val 153500"/>
            </a:avLst>
          </a:prstGeom>
          <a:solidFill>
            <a:srgbClr val="9933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297" name="Rectangle 17"/>
          <p:cNvSpPr>
            <a:spLocks noChangeArrowheads="1"/>
          </p:cNvSpPr>
          <p:nvPr/>
        </p:nvSpPr>
        <p:spPr bwMode="auto">
          <a:xfrm>
            <a:off x="7377113" y="4760913"/>
            <a:ext cx="1462087" cy="112712"/>
          </a:xfrm>
          <a:prstGeom prst="rect">
            <a:avLst/>
          </a:prstGeom>
          <a:solidFill>
            <a:srgbClr val="9933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298" name="Text Box 18"/>
          <p:cNvSpPr txBox="1">
            <a:spLocks noChangeArrowheads="1"/>
          </p:cNvSpPr>
          <p:nvPr/>
        </p:nvSpPr>
        <p:spPr bwMode="auto">
          <a:xfrm>
            <a:off x="250825" y="5445125"/>
            <a:ext cx="21113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 sz="2000" b="1">
                <a:solidFill>
                  <a:srgbClr val="FF6600"/>
                </a:solidFill>
                <a:latin typeface="Times New Roman" pitchFamily="18" charset="0"/>
              </a:rPr>
              <a:t>Knowledge flow</a:t>
            </a:r>
          </a:p>
        </p:txBody>
      </p:sp>
      <p:sp>
        <p:nvSpPr>
          <p:cNvPr id="97299" name="AutoShape 19"/>
          <p:cNvSpPr>
            <a:spLocks noChangeArrowheads="1"/>
          </p:cNvSpPr>
          <p:nvPr/>
        </p:nvSpPr>
        <p:spPr bwMode="auto">
          <a:xfrm>
            <a:off x="2370138" y="5454650"/>
            <a:ext cx="2994025" cy="34925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99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7300" name="Text Box 20"/>
          <p:cNvSpPr txBox="1">
            <a:spLocks noChangeArrowheads="1"/>
          </p:cNvSpPr>
          <p:nvPr/>
        </p:nvSpPr>
        <p:spPr bwMode="auto">
          <a:xfrm>
            <a:off x="0" y="6308725"/>
            <a:ext cx="24114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7301" name="Text Box 21"/>
          <p:cNvSpPr txBox="1">
            <a:spLocks noChangeArrowheads="1"/>
          </p:cNvSpPr>
          <p:nvPr/>
        </p:nvSpPr>
        <p:spPr bwMode="auto">
          <a:xfrm>
            <a:off x="395288" y="6381750"/>
            <a:ext cx="4752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b="1">
                <a:effectLst>
                  <a:outerShdw blurRad="38100" dist="38100" dir="2700000" algn="tl">
                    <a:srgbClr val="C0C0C0"/>
                  </a:outerShdw>
                </a:effectLst>
              </a:rPr>
              <a:t>Source: Ekboir </a:t>
            </a:r>
            <a:r>
              <a:rPr lang="de-DE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et al.</a:t>
            </a:r>
            <a:r>
              <a:rPr lang="de-DE" b="1">
                <a:effectLst>
                  <a:outerShdw blurRad="38100" dist="38100" dir="2700000" algn="tl">
                    <a:srgbClr val="C0C0C0"/>
                  </a:outerShdw>
                </a:effectLst>
              </a:rPr>
              <a:t> (2002); Wall (2007);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Picture 2" descr="C:\Users\Daniel\Desktop\Pics IP workshop Lundazi\IMG_221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8077200" cy="53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4" name="TextBox 2"/>
          <p:cNvSpPr txBox="1">
            <a:spLocks noChangeArrowheads="1"/>
          </p:cNvSpPr>
          <p:nvPr/>
        </p:nvSpPr>
        <p:spPr bwMode="auto">
          <a:xfrm>
            <a:off x="381000" y="5867400"/>
            <a:ext cx="6934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 b="1">
                <a:latin typeface="Calibri" pitchFamily="34" charset="0"/>
              </a:rPr>
              <a:t>Thank you!</a:t>
            </a:r>
          </a:p>
        </p:txBody>
      </p:sp>
      <p:pic>
        <p:nvPicPr>
          <p:cNvPr id="95235" name="Picture 1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5400" y="5834063"/>
            <a:ext cx="3152775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0"/>
            <a:ext cx="8534400" cy="674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52400" y="6172200"/>
            <a:ext cx="3352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Example of an IP</a:t>
            </a:r>
            <a:endParaRPr lang="en-GB" sz="2800" b="1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>
              <a:latin typeface="Calibri" pitchFamily="34" charset="0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23850" y="188913"/>
          <a:ext cx="8397875" cy="632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Slide" r:id="rId4" imgW="2253969" imgH="1688514" progId="PowerPoint.Slide.12">
                  <p:embed/>
                </p:oleObj>
              </mc:Choice>
              <mc:Fallback>
                <p:oleObj name="Slide" r:id="rId4" imgW="2253969" imgH="1688514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88913"/>
                        <a:ext cx="8397875" cy="6324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635375" y="1773238"/>
            <a:ext cx="1633538" cy="36830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>
                <a:latin typeface="Calibri" pitchFamily="34" charset="0"/>
              </a:rPr>
              <a:t>Community IP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940425" y="1766888"/>
            <a:ext cx="2176463" cy="36671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>
                <a:latin typeface="Calibri" pitchFamily="34" charset="0"/>
              </a:rPr>
              <a:t>District IP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Stakeholder information market</a:t>
            </a:r>
          </a:p>
        </p:txBody>
      </p:sp>
      <p:sp>
        <p:nvSpPr>
          <p:cNvPr id="71" name="Slide Number Placeholder 70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0EA2DEB7-04BE-4621-8CF6-955F0FAA28EC}" type="slidenum">
              <a:rPr lang="en-GB"/>
              <a:pPr>
                <a:defRPr/>
              </a:pPr>
              <a:t>7</a:t>
            </a:fld>
            <a:endParaRPr lang="en-GB"/>
          </a:p>
        </p:txBody>
      </p:sp>
      <p:sp>
        <p:nvSpPr>
          <p:cNvPr id="5" name="Oval 4"/>
          <p:cNvSpPr/>
          <p:nvPr/>
        </p:nvSpPr>
        <p:spPr>
          <a:xfrm>
            <a:off x="785813" y="1428750"/>
            <a:ext cx="7143750" cy="4786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6" name="Oval 5"/>
          <p:cNvSpPr/>
          <p:nvPr/>
        </p:nvSpPr>
        <p:spPr>
          <a:xfrm>
            <a:off x="2286000" y="2214563"/>
            <a:ext cx="3929063" cy="3071812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3000375" y="2928938"/>
            <a:ext cx="2428875" cy="164306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5606" name="TextBox 7"/>
          <p:cNvSpPr txBox="1">
            <a:spLocks noChangeArrowheads="1"/>
          </p:cNvSpPr>
          <p:nvPr/>
        </p:nvSpPr>
        <p:spPr bwMode="auto">
          <a:xfrm>
            <a:off x="1692275" y="2060575"/>
            <a:ext cx="10937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 u="sng">
                <a:latin typeface="Calibri" pitchFamily="34" charset="0"/>
              </a:rPr>
              <a:t>National</a:t>
            </a:r>
          </a:p>
        </p:txBody>
      </p:sp>
      <p:sp>
        <p:nvSpPr>
          <p:cNvPr id="25607" name="TextBox 8"/>
          <p:cNvSpPr txBox="1">
            <a:spLocks noChangeArrowheads="1"/>
          </p:cNvSpPr>
          <p:nvPr/>
        </p:nvSpPr>
        <p:spPr bwMode="auto">
          <a:xfrm>
            <a:off x="3924300" y="2276475"/>
            <a:ext cx="9794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 u="sng">
                <a:latin typeface="Calibri" pitchFamily="34" charset="0"/>
              </a:rPr>
              <a:t>District</a:t>
            </a:r>
          </a:p>
        </p:txBody>
      </p:sp>
      <p:sp>
        <p:nvSpPr>
          <p:cNvPr id="25608" name="TextBox 9"/>
          <p:cNvSpPr txBox="1">
            <a:spLocks noChangeArrowheads="1"/>
          </p:cNvSpPr>
          <p:nvPr/>
        </p:nvSpPr>
        <p:spPr bwMode="auto">
          <a:xfrm>
            <a:off x="3143250" y="3071813"/>
            <a:ext cx="145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 u="sng">
                <a:latin typeface="Calibri" pitchFamily="34" charset="0"/>
              </a:rPr>
              <a:t>Community</a:t>
            </a:r>
          </a:p>
        </p:txBody>
      </p:sp>
      <p:sp>
        <p:nvSpPr>
          <p:cNvPr id="25609" name="Oval 5"/>
          <p:cNvSpPr>
            <a:spLocks noChangeArrowheads="1"/>
          </p:cNvSpPr>
          <p:nvPr/>
        </p:nvSpPr>
        <p:spPr bwMode="auto">
          <a:xfrm>
            <a:off x="3571875" y="1928813"/>
            <a:ext cx="261938" cy="682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10" name="Oval 5"/>
          <p:cNvSpPr>
            <a:spLocks noChangeArrowheads="1"/>
          </p:cNvSpPr>
          <p:nvPr/>
        </p:nvSpPr>
        <p:spPr bwMode="auto">
          <a:xfrm>
            <a:off x="1571625" y="3714750"/>
            <a:ext cx="261938" cy="682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11" name="Oval 5"/>
          <p:cNvSpPr>
            <a:spLocks noChangeArrowheads="1"/>
          </p:cNvSpPr>
          <p:nvPr/>
        </p:nvSpPr>
        <p:spPr bwMode="auto">
          <a:xfrm>
            <a:off x="2643188" y="2000250"/>
            <a:ext cx="261937" cy="682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12" name="Oval 5"/>
          <p:cNvSpPr>
            <a:spLocks noChangeArrowheads="1"/>
          </p:cNvSpPr>
          <p:nvPr/>
        </p:nvSpPr>
        <p:spPr bwMode="auto">
          <a:xfrm>
            <a:off x="2714625" y="5500688"/>
            <a:ext cx="261938" cy="682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13" name="Oval 5"/>
          <p:cNvSpPr>
            <a:spLocks noChangeArrowheads="1"/>
          </p:cNvSpPr>
          <p:nvPr/>
        </p:nvSpPr>
        <p:spPr bwMode="auto">
          <a:xfrm>
            <a:off x="2500313" y="3643313"/>
            <a:ext cx="261937" cy="68262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14" name="Oval 5"/>
          <p:cNvSpPr>
            <a:spLocks noChangeArrowheads="1"/>
          </p:cNvSpPr>
          <p:nvPr/>
        </p:nvSpPr>
        <p:spPr bwMode="auto">
          <a:xfrm>
            <a:off x="2928938" y="4572000"/>
            <a:ext cx="261937" cy="682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15" name="Oval 5"/>
          <p:cNvSpPr>
            <a:spLocks noChangeArrowheads="1"/>
          </p:cNvSpPr>
          <p:nvPr/>
        </p:nvSpPr>
        <p:spPr bwMode="auto">
          <a:xfrm>
            <a:off x="1500188" y="4214813"/>
            <a:ext cx="261937" cy="682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16" name="Oval 5"/>
          <p:cNvSpPr>
            <a:spLocks noChangeArrowheads="1"/>
          </p:cNvSpPr>
          <p:nvPr/>
        </p:nvSpPr>
        <p:spPr bwMode="auto">
          <a:xfrm>
            <a:off x="1643063" y="4857750"/>
            <a:ext cx="261937" cy="682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17" name="Oval 5"/>
          <p:cNvSpPr>
            <a:spLocks noChangeArrowheads="1"/>
          </p:cNvSpPr>
          <p:nvPr/>
        </p:nvSpPr>
        <p:spPr bwMode="auto">
          <a:xfrm>
            <a:off x="3643313" y="3857625"/>
            <a:ext cx="261937" cy="682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0" name="Oval 5"/>
          <p:cNvSpPr>
            <a:spLocks noChangeArrowheads="1"/>
          </p:cNvSpPr>
          <p:nvPr/>
        </p:nvSpPr>
        <p:spPr bwMode="auto">
          <a:xfrm>
            <a:off x="4786313" y="4000500"/>
            <a:ext cx="261937" cy="68263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lt"/>
              <a:cs typeface="+mn-cs"/>
            </a:endParaRPr>
          </a:p>
        </p:txBody>
      </p:sp>
      <p:sp>
        <p:nvSpPr>
          <p:cNvPr id="25619" name="Oval 5"/>
          <p:cNvSpPr>
            <a:spLocks noChangeArrowheads="1"/>
          </p:cNvSpPr>
          <p:nvPr/>
        </p:nvSpPr>
        <p:spPr bwMode="auto">
          <a:xfrm>
            <a:off x="3571875" y="3500438"/>
            <a:ext cx="261938" cy="682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20" name="Oval 5"/>
          <p:cNvSpPr>
            <a:spLocks noChangeArrowheads="1"/>
          </p:cNvSpPr>
          <p:nvPr/>
        </p:nvSpPr>
        <p:spPr bwMode="auto">
          <a:xfrm>
            <a:off x="4500563" y="3643313"/>
            <a:ext cx="261937" cy="682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21" name="Oval 5"/>
          <p:cNvSpPr>
            <a:spLocks noChangeArrowheads="1"/>
          </p:cNvSpPr>
          <p:nvPr/>
        </p:nvSpPr>
        <p:spPr bwMode="auto">
          <a:xfrm>
            <a:off x="4214813" y="4071938"/>
            <a:ext cx="261937" cy="682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22" name="Oval 5"/>
          <p:cNvSpPr>
            <a:spLocks noChangeArrowheads="1"/>
          </p:cNvSpPr>
          <p:nvPr/>
        </p:nvSpPr>
        <p:spPr bwMode="auto">
          <a:xfrm flipV="1">
            <a:off x="3357563" y="3783013"/>
            <a:ext cx="190500" cy="460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23" name="Oval 5"/>
          <p:cNvSpPr>
            <a:spLocks noChangeArrowheads="1"/>
          </p:cNvSpPr>
          <p:nvPr/>
        </p:nvSpPr>
        <p:spPr bwMode="auto">
          <a:xfrm>
            <a:off x="3857625" y="4286250"/>
            <a:ext cx="261938" cy="682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24" name="Oval 5"/>
          <p:cNvSpPr>
            <a:spLocks noChangeArrowheads="1"/>
          </p:cNvSpPr>
          <p:nvPr/>
        </p:nvSpPr>
        <p:spPr bwMode="auto">
          <a:xfrm>
            <a:off x="5643563" y="4214813"/>
            <a:ext cx="261937" cy="682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25" name="Oval 5"/>
          <p:cNvSpPr>
            <a:spLocks noChangeArrowheads="1"/>
          </p:cNvSpPr>
          <p:nvPr/>
        </p:nvSpPr>
        <p:spPr bwMode="auto">
          <a:xfrm>
            <a:off x="5072063" y="4572000"/>
            <a:ext cx="261937" cy="682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26" name="Oval 5"/>
          <p:cNvSpPr>
            <a:spLocks noChangeArrowheads="1"/>
          </p:cNvSpPr>
          <p:nvPr/>
        </p:nvSpPr>
        <p:spPr bwMode="auto">
          <a:xfrm>
            <a:off x="4214813" y="4714875"/>
            <a:ext cx="261937" cy="682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27" name="Oval 5"/>
          <p:cNvSpPr>
            <a:spLocks noChangeArrowheads="1"/>
          </p:cNvSpPr>
          <p:nvPr/>
        </p:nvSpPr>
        <p:spPr bwMode="auto">
          <a:xfrm>
            <a:off x="3571875" y="4714875"/>
            <a:ext cx="261938" cy="682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28" name="Oval 5"/>
          <p:cNvSpPr>
            <a:spLocks noChangeArrowheads="1"/>
          </p:cNvSpPr>
          <p:nvPr/>
        </p:nvSpPr>
        <p:spPr bwMode="auto">
          <a:xfrm>
            <a:off x="5643563" y="3571875"/>
            <a:ext cx="261937" cy="68263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29" name="Oval 5"/>
          <p:cNvSpPr>
            <a:spLocks noChangeArrowheads="1"/>
          </p:cNvSpPr>
          <p:nvPr/>
        </p:nvSpPr>
        <p:spPr bwMode="auto">
          <a:xfrm>
            <a:off x="5214938" y="2928938"/>
            <a:ext cx="261937" cy="682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30" name="Oval 5"/>
          <p:cNvSpPr>
            <a:spLocks noChangeArrowheads="1"/>
          </p:cNvSpPr>
          <p:nvPr/>
        </p:nvSpPr>
        <p:spPr bwMode="auto">
          <a:xfrm>
            <a:off x="2714625" y="3000375"/>
            <a:ext cx="261938" cy="68263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31" name="Oval 5"/>
          <p:cNvSpPr>
            <a:spLocks noChangeArrowheads="1"/>
          </p:cNvSpPr>
          <p:nvPr/>
        </p:nvSpPr>
        <p:spPr bwMode="auto">
          <a:xfrm>
            <a:off x="5214938" y="1928813"/>
            <a:ext cx="261937" cy="682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32" name="Oval 5"/>
          <p:cNvSpPr>
            <a:spLocks noChangeArrowheads="1"/>
          </p:cNvSpPr>
          <p:nvPr/>
        </p:nvSpPr>
        <p:spPr bwMode="auto">
          <a:xfrm>
            <a:off x="6429375" y="2357438"/>
            <a:ext cx="261938" cy="682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33" name="Oval 5"/>
          <p:cNvSpPr>
            <a:spLocks noChangeArrowheads="1"/>
          </p:cNvSpPr>
          <p:nvPr/>
        </p:nvSpPr>
        <p:spPr bwMode="auto">
          <a:xfrm>
            <a:off x="1928813" y="2571750"/>
            <a:ext cx="261937" cy="682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34" name="Oval 5"/>
          <p:cNvSpPr>
            <a:spLocks noChangeArrowheads="1"/>
          </p:cNvSpPr>
          <p:nvPr/>
        </p:nvSpPr>
        <p:spPr bwMode="auto">
          <a:xfrm>
            <a:off x="4071938" y="5572125"/>
            <a:ext cx="261937" cy="682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35" name="Oval 5"/>
          <p:cNvSpPr>
            <a:spLocks noChangeArrowheads="1"/>
          </p:cNvSpPr>
          <p:nvPr/>
        </p:nvSpPr>
        <p:spPr bwMode="auto">
          <a:xfrm>
            <a:off x="7072313" y="3357563"/>
            <a:ext cx="261937" cy="682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36" name="Oval 5"/>
          <p:cNvSpPr>
            <a:spLocks noChangeArrowheads="1"/>
          </p:cNvSpPr>
          <p:nvPr/>
        </p:nvSpPr>
        <p:spPr bwMode="auto">
          <a:xfrm>
            <a:off x="7000875" y="4143375"/>
            <a:ext cx="261938" cy="682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37" name="Oval 5"/>
          <p:cNvSpPr>
            <a:spLocks noChangeArrowheads="1"/>
          </p:cNvSpPr>
          <p:nvPr/>
        </p:nvSpPr>
        <p:spPr bwMode="auto">
          <a:xfrm>
            <a:off x="6500813" y="5072063"/>
            <a:ext cx="261937" cy="682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38" name="Oval 5"/>
          <p:cNvSpPr>
            <a:spLocks noChangeArrowheads="1"/>
          </p:cNvSpPr>
          <p:nvPr/>
        </p:nvSpPr>
        <p:spPr bwMode="auto">
          <a:xfrm>
            <a:off x="1428750" y="2857500"/>
            <a:ext cx="261938" cy="682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39" name="Oval 5"/>
          <p:cNvSpPr>
            <a:spLocks noChangeArrowheads="1"/>
          </p:cNvSpPr>
          <p:nvPr/>
        </p:nvSpPr>
        <p:spPr bwMode="auto">
          <a:xfrm>
            <a:off x="5429250" y="5500688"/>
            <a:ext cx="261938" cy="682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40" name="TextBox 41"/>
          <p:cNvSpPr txBox="1">
            <a:spLocks noChangeArrowheads="1"/>
          </p:cNvSpPr>
          <p:nvPr/>
        </p:nvSpPr>
        <p:spPr bwMode="auto">
          <a:xfrm>
            <a:off x="3643313" y="1571625"/>
            <a:ext cx="16589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bg1"/>
                </a:solidFill>
                <a:latin typeface="Calibri" pitchFamily="34" charset="0"/>
              </a:rPr>
              <a:t>Mo Agriculture</a:t>
            </a:r>
          </a:p>
        </p:txBody>
      </p:sp>
      <p:sp>
        <p:nvSpPr>
          <p:cNvPr id="25641" name="TextBox 42"/>
          <p:cNvSpPr txBox="1">
            <a:spLocks noChangeArrowheads="1"/>
          </p:cNvSpPr>
          <p:nvPr/>
        </p:nvSpPr>
        <p:spPr bwMode="auto">
          <a:xfrm>
            <a:off x="5286375" y="2000250"/>
            <a:ext cx="801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bg1"/>
                </a:solidFill>
                <a:latin typeface="Calibri" pitchFamily="34" charset="0"/>
              </a:rPr>
              <a:t>UNIV</a:t>
            </a:r>
          </a:p>
        </p:txBody>
      </p:sp>
      <p:sp>
        <p:nvSpPr>
          <p:cNvPr id="25642" name="Oval 5"/>
          <p:cNvSpPr>
            <a:spLocks noChangeArrowheads="1"/>
          </p:cNvSpPr>
          <p:nvPr/>
        </p:nvSpPr>
        <p:spPr bwMode="auto">
          <a:xfrm>
            <a:off x="8510588" y="4572000"/>
            <a:ext cx="261937" cy="682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43" name="TextBox 44"/>
          <p:cNvSpPr txBox="1">
            <a:spLocks noChangeArrowheads="1"/>
          </p:cNvSpPr>
          <p:nvPr/>
        </p:nvSpPr>
        <p:spPr bwMode="auto">
          <a:xfrm>
            <a:off x="8153400" y="4114800"/>
            <a:ext cx="541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>
                <a:latin typeface="Calibri" pitchFamily="34" charset="0"/>
              </a:rPr>
              <a:t>IITA</a:t>
            </a:r>
          </a:p>
        </p:txBody>
      </p:sp>
      <p:sp>
        <p:nvSpPr>
          <p:cNvPr id="25644" name="TextBox 45"/>
          <p:cNvSpPr txBox="1">
            <a:spLocks noChangeArrowheads="1"/>
          </p:cNvSpPr>
          <p:nvPr/>
        </p:nvSpPr>
        <p:spPr bwMode="auto">
          <a:xfrm>
            <a:off x="6429375" y="3357563"/>
            <a:ext cx="7239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bg1"/>
                </a:solidFill>
                <a:latin typeface="Calibri" pitchFamily="34" charset="0"/>
              </a:rPr>
              <a:t>Mo E</a:t>
            </a:r>
          </a:p>
        </p:txBody>
      </p:sp>
      <p:sp>
        <p:nvSpPr>
          <p:cNvPr id="25645" name="TextBox 46"/>
          <p:cNvSpPr txBox="1">
            <a:spLocks noChangeArrowheads="1"/>
          </p:cNvSpPr>
          <p:nvPr/>
        </p:nvSpPr>
        <p:spPr bwMode="auto">
          <a:xfrm>
            <a:off x="6572250" y="4286250"/>
            <a:ext cx="939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bg1"/>
                </a:solidFill>
                <a:latin typeface="Calibri" pitchFamily="34" charset="0"/>
              </a:rPr>
              <a:t>Mo WA</a:t>
            </a:r>
          </a:p>
        </p:txBody>
      </p:sp>
      <p:sp>
        <p:nvSpPr>
          <p:cNvPr id="25646" name="TextBox 47"/>
          <p:cNvSpPr txBox="1">
            <a:spLocks noChangeArrowheads="1"/>
          </p:cNvSpPr>
          <p:nvPr/>
        </p:nvSpPr>
        <p:spPr bwMode="auto">
          <a:xfrm>
            <a:off x="7308850" y="3500438"/>
            <a:ext cx="568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>
                <a:latin typeface="Calibri" pitchFamily="34" charset="0"/>
              </a:rPr>
              <a:t>ARI</a:t>
            </a:r>
          </a:p>
        </p:txBody>
      </p:sp>
      <p:sp>
        <p:nvSpPr>
          <p:cNvPr id="25647" name="Oval 5"/>
          <p:cNvSpPr>
            <a:spLocks noChangeArrowheads="1"/>
          </p:cNvSpPr>
          <p:nvPr/>
        </p:nvSpPr>
        <p:spPr bwMode="auto">
          <a:xfrm>
            <a:off x="7308850" y="3860800"/>
            <a:ext cx="261938" cy="682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48" name="TextBox 49"/>
          <p:cNvSpPr txBox="1">
            <a:spLocks noChangeArrowheads="1"/>
          </p:cNvSpPr>
          <p:nvPr/>
        </p:nvSpPr>
        <p:spPr bwMode="auto">
          <a:xfrm>
            <a:off x="4500563" y="3357563"/>
            <a:ext cx="11207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00">
                <a:solidFill>
                  <a:schemeClr val="bg1"/>
                </a:solidFill>
                <a:latin typeface="Calibri" pitchFamily="34" charset="0"/>
              </a:rPr>
              <a:t>Farmer Assoc</a:t>
            </a:r>
          </a:p>
        </p:txBody>
      </p:sp>
      <p:sp>
        <p:nvSpPr>
          <p:cNvPr id="25649" name="TextBox 50"/>
          <p:cNvSpPr txBox="1">
            <a:spLocks noChangeArrowheads="1"/>
          </p:cNvSpPr>
          <p:nvPr/>
        </p:nvSpPr>
        <p:spPr bwMode="auto">
          <a:xfrm>
            <a:off x="4286250" y="4143375"/>
            <a:ext cx="11890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00">
                <a:solidFill>
                  <a:schemeClr val="bg1"/>
                </a:solidFill>
                <a:latin typeface="Calibri" pitchFamily="34" charset="0"/>
              </a:rPr>
              <a:t>Women  group</a:t>
            </a:r>
          </a:p>
        </p:txBody>
      </p:sp>
      <p:sp>
        <p:nvSpPr>
          <p:cNvPr id="25650" name="TextBox 51"/>
          <p:cNvSpPr txBox="1">
            <a:spLocks noChangeArrowheads="1"/>
          </p:cNvSpPr>
          <p:nvPr/>
        </p:nvSpPr>
        <p:spPr bwMode="auto">
          <a:xfrm>
            <a:off x="3571875" y="3571875"/>
            <a:ext cx="9493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00">
                <a:solidFill>
                  <a:schemeClr val="bg1"/>
                </a:solidFill>
                <a:latin typeface="Calibri" pitchFamily="34" charset="0"/>
              </a:rPr>
              <a:t>Seed Assoc</a:t>
            </a:r>
          </a:p>
        </p:txBody>
      </p:sp>
      <p:sp>
        <p:nvSpPr>
          <p:cNvPr id="25651" name="TextBox 52"/>
          <p:cNvSpPr txBox="1">
            <a:spLocks noChangeArrowheads="1"/>
          </p:cNvSpPr>
          <p:nvPr/>
        </p:nvSpPr>
        <p:spPr bwMode="auto">
          <a:xfrm>
            <a:off x="2786063" y="3929063"/>
            <a:ext cx="10461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00">
                <a:solidFill>
                  <a:schemeClr val="bg1"/>
                </a:solidFill>
                <a:latin typeface="Calibri" pitchFamily="34" charset="0"/>
              </a:rPr>
              <a:t>Youth Assoc</a:t>
            </a:r>
          </a:p>
        </p:txBody>
      </p:sp>
      <p:sp>
        <p:nvSpPr>
          <p:cNvPr id="25652" name="TextBox 53"/>
          <p:cNvSpPr txBox="1">
            <a:spLocks noChangeArrowheads="1"/>
          </p:cNvSpPr>
          <p:nvPr/>
        </p:nvSpPr>
        <p:spPr bwMode="auto">
          <a:xfrm>
            <a:off x="1857375" y="4714875"/>
            <a:ext cx="13763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400">
                <a:solidFill>
                  <a:schemeClr val="bg1"/>
                </a:solidFill>
                <a:latin typeface="Calibri" pitchFamily="34" charset="0"/>
              </a:rPr>
              <a:t>Fertiliser agent</a:t>
            </a:r>
          </a:p>
        </p:txBody>
      </p:sp>
      <p:sp>
        <p:nvSpPr>
          <p:cNvPr id="25653" name="TextBox 54"/>
          <p:cNvSpPr txBox="1">
            <a:spLocks noChangeArrowheads="1"/>
          </p:cNvSpPr>
          <p:nvPr/>
        </p:nvSpPr>
        <p:spPr bwMode="auto">
          <a:xfrm>
            <a:off x="4286250" y="4786313"/>
            <a:ext cx="7604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400">
                <a:solidFill>
                  <a:schemeClr val="bg1"/>
                </a:solidFill>
                <a:latin typeface="Calibri" pitchFamily="34" charset="0"/>
              </a:rPr>
              <a:t>Market</a:t>
            </a:r>
          </a:p>
        </p:txBody>
      </p:sp>
      <p:sp>
        <p:nvSpPr>
          <p:cNvPr id="25654" name="TextBox 55"/>
          <p:cNvSpPr txBox="1">
            <a:spLocks noChangeArrowheads="1"/>
          </p:cNvSpPr>
          <p:nvPr/>
        </p:nvSpPr>
        <p:spPr bwMode="auto">
          <a:xfrm>
            <a:off x="5357813" y="2786063"/>
            <a:ext cx="6540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400">
                <a:solidFill>
                  <a:schemeClr val="bg1"/>
                </a:solidFill>
                <a:latin typeface="Calibri" pitchFamily="34" charset="0"/>
              </a:rPr>
              <a:t>Clinic</a:t>
            </a:r>
          </a:p>
        </p:txBody>
      </p:sp>
      <p:sp>
        <p:nvSpPr>
          <p:cNvPr id="25655" name="TextBox 56"/>
          <p:cNvSpPr txBox="1">
            <a:spLocks noChangeArrowheads="1"/>
          </p:cNvSpPr>
          <p:nvPr/>
        </p:nvSpPr>
        <p:spPr bwMode="auto">
          <a:xfrm>
            <a:off x="2143125" y="3714750"/>
            <a:ext cx="11509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400">
                <a:solidFill>
                  <a:schemeClr val="bg1"/>
                </a:solidFill>
                <a:latin typeface="Calibri" pitchFamily="34" charset="0"/>
              </a:rPr>
              <a:t>Agric Office</a:t>
            </a:r>
          </a:p>
        </p:txBody>
      </p:sp>
      <p:sp>
        <p:nvSpPr>
          <p:cNvPr id="25656" name="TextBox 57"/>
          <p:cNvSpPr txBox="1">
            <a:spLocks noChangeArrowheads="1"/>
          </p:cNvSpPr>
          <p:nvPr/>
        </p:nvSpPr>
        <p:spPr bwMode="auto">
          <a:xfrm>
            <a:off x="1143000" y="3000375"/>
            <a:ext cx="12811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solidFill>
                  <a:schemeClr val="bg1"/>
                </a:solidFill>
                <a:latin typeface="Calibri" pitchFamily="34" charset="0"/>
              </a:rPr>
              <a:t>Mo Forestry</a:t>
            </a:r>
          </a:p>
        </p:txBody>
      </p:sp>
      <p:sp>
        <p:nvSpPr>
          <p:cNvPr id="59" name="Oval 5"/>
          <p:cNvSpPr>
            <a:spLocks noChangeArrowheads="1"/>
          </p:cNvSpPr>
          <p:nvPr/>
        </p:nvSpPr>
        <p:spPr bwMode="auto">
          <a:xfrm flipV="1">
            <a:off x="642938" y="6357938"/>
            <a:ext cx="190500" cy="460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928688" y="6215063"/>
            <a:ext cx="47117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>
                <a:latin typeface="Calibri" pitchFamily="34" charset="0"/>
              </a:rPr>
              <a:t>= innovation partner = can we involve them?</a:t>
            </a:r>
          </a:p>
        </p:txBody>
      </p:sp>
      <p:sp>
        <p:nvSpPr>
          <p:cNvPr id="25659" name="TextBox 60"/>
          <p:cNvSpPr txBox="1">
            <a:spLocks noChangeArrowheads="1"/>
          </p:cNvSpPr>
          <p:nvPr/>
        </p:nvSpPr>
        <p:spPr bwMode="auto">
          <a:xfrm>
            <a:off x="3857625" y="5715000"/>
            <a:ext cx="12366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bg1"/>
                </a:solidFill>
                <a:latin typeface="Calibri" pitchFamily="34" charset="0"/>
              </a:rPr>
              <a:t>Mo Health</a:t>
            </a:r>
          </a:p>
        </p:txBody>
      </p:sp>
      <p:sp>
        <p:nvSpPr>
          <p:cNvPr id="25660" name="TextBox 61"/>
          <p:cNvSpPr txBox="1">
            <a:spLocks noChangeArrowheads="1"/>
          </p:cNvSpPr>
          <p:nvPr/>
        </p:nvSpPr>
        <p:spPr bwMode="auto">
          <a:xfrm>
            <a:off x="714375" y="3786188"/>
            <a:ext cx="15636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solidFill>
                  <a:schemeClr val="bg1"/>
                </a:solidFill>
                <a:latin typeface="Calibri" pitchFamily="34" charset="0"/>
              </a:rPr>
              <a:t>Seed Company</a:t>
            </a:r>
          </a:p>
        </p:txBody>
      </p:sp>
      <p:sp>
        <p:nvSpPr>
          <p:cNvPr id="25661" name="TextBox 62"/>
          <p:cNvSpPr txBox="1">
            <a:spLocks noChangeArrowheads="1"/>
          </p:cNvSpPr>
          <p:nvPr/>
        </p:nvSpPr>
        <p:spPr bwMode="auto">
          <a:xfrm>
            <a:off x="5715000" y="5143500"/>
            <a:ext cx="6842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bg1"/>
                </a:solidFill>
                <a:latin typeface="Calibri" pitchFamily="34" charset="0"/>
              </a:rPr>
              <a:t>DEC</a:t>
            </a:r>
          </a:p>
        </p:txBody>
      </p:sp>
      <p:sp>
        <p:nvSpPr>
          <p:cNvPr id="25662" name="TextBox 64"/>
          <p:cNvSpPr txBox="1">
            <a:spLocks noChangeArrowheads="1"/>
          </p:cNvSpPr>
          <p:nvPr/>
        </p:nvSpPr>
        <p:spPr bwMode="auto">
          <a:xfrm>
            <a:off x="4929188" y="3643313"/>
            <a:ext cx="10318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400">
                <a:solidFill>
                  <a:schemeClr val="bg1"/>
                </a:solidFill>
                <a:latin typeface="Calibri" pitchFamily="34" charset="0"/>
              </a:rPr>
              <a:t>Dev Assoc</a:t>
            </a:r>
          </a:p>
        </p:txBody>
      </p:sp>
      <p:sp>
        <p:nvSpPr>
          <p:cNvPr id="25663" name="TextBox 65"/>
          <p:cNvSpPr txBox="1">
            <a:spLocks noChangeArrowheads="1"/>
          </p:cNvSpPr>
          <p:nvPr/>
        </p:nvSpPr>
        <p:spPr bwMode="auto">
          <a:xfrm>
            <a:off x="2928938" y="2714625"/>
            <a:ext cx="12080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400">
                <a:solidFill>
                  <a:schemeClr val="bg1"/>
                </a:solidFill>
                <a:latin typeface="Calibri" pitchFamily="34" charset="0"/>
              </a:rPr>
              <a:t>Health office</a:t>
            </a:r>
          </a:p>
        </p:txBody>
      </p:sp>
      <p:sp>
        <p:nvSpPr>
          <p:cNvPr id="25664" name="TextBox 66"/>
          <p:cNvSpPr txBox="1">
            <a:spLocks noChangeArrowheads="1"/>
          </p:cNvSpPr>
          <p:nvPr/>
        </p:nvSpPr>
        <p:spPr bwMode="auto">
          <a:xfrm>
            <a:off x="5715000" y="3214688"/>
            <a:ext cx="4699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solidFill>
                  <a:schemeClr val="bg1"/>
                </a:solidFill>
                <a:latin typeface="Calibri" pitchFamily="34" charset="0"/>
              </a:rPr>
              <a:t>EA</a:t>
            </a:r>
          </a:p>
        </p:txBody>
      </p:sp>
      <p:sp>
        <p:nvSpPr>
          <p:cNvPr id="25665" name="TextBox 67"/>
          <p:cNvSpPr txBox="1">
            <a:spLocks noChangeArrowheads="1"/>
          </p:cNvSpPr>
          <p:nvPr/>
        </p:nvSpPr>
        <p:spPr bwMode="auto">
          <a:xfrm>
            <a:off x="6786563" y="5715000"/>
            <a:ext cx="717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>
                <a:latin typeface="Calibri" pitchFamily="34" charset="0"/>
              </a:rPr>
              <a:t>Radio</a:t>
            </a:r>
          </a:p>
        </p:txBody>
      </p:sp>
      <p:sp>
        <p:nvSpPr>
          <p:cNvPr id="25666" name="TextBox 68"/>
          <p:cNvSpPr txBox="1">
            <a:spLocks noChangeArrowheads="1"/>
          </p:cNvSpPr>
          <p:nvPr/>
        </p:nvSpPr>
        <p:spPr bwMode="auto">
          <a:xfrm>
            <a:off x="3924300" y="3789363"/>
            <a:ext cx="7000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400">
                <a:solidFill>
                  <a:schemeClr val="bg1"/>
                </a:solidFill>
                <a:latin typeface="Calibri" pitchFamily="34" charset="0"/>
              </a:rPr>
              <a:t>Church</a:t>
            </a:r>
          </a:p>
        </p:txBody>
      </p:sp>
      <p:sp>
        <p:nvSpPr>
          <p:cNvPr id="25667" name="TextBox 69"/>
          <p:cNvSpPr txBox="1">
            <a:spLocks noChangeArrowheads="1"/>
          </p:cNvSpPr>
          <p:nvPr/>
        </p:nvSpPr>
        <p:spPr bwMode="auto">
          <a:xfrm>
            <a:off x="4500563" y="3000375"/>
            <a:ext cx="635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00">
                <a:solidFill>
                  <a:schemeClr val="bg1"/>
                </a:solidFill>
                <a:latin typeface="Calibri" pitchFamily="34" charset="0"/>
              </a:rPr>
              <a:t>School</a:t>
            </a:r>
          </a:p>
        </p:txBody>
      </p:sp>
      <p:sp>
        <p:nvSpPr>
          <p:cNvPr id="25668" name="Oval 5"/>
          <p:cNvSpPr>
            <a:spLocks noChangeArrowheads="1"/>
          </p:cNvSpPr>
          <p:nvPr/>
        </p:nvSpPr>
        <p:spPr bwMode="auto">
          <a:xfrm>
            <a:off x="7620000" y="2514600"/>
            <a:ext cx="261938" cy="682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5669" name="TextBox 44"/>
          <p:cNvSpPr txBox="1">
            <a:spLocks noChangeArrowheads="1"/>
          </p:cNvSpPr>
          <p:nvPr/>
        </p:nvSpPr>
        <p:spPr bwMode="auto">
          <a:xfrm>
            <a:off x="7391400" y="1981200"/>
            <a:ext cx="9763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>
                <a:latin typeface="Calibri" pitchFamily="34" charset="0"/>
              </a:rPr>
              <a:t>CIMMYT</a:t>
            </a:r>
            <a:endParaRPr lang="en-GB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0"/>
            <a:ext cx="7772400" cy="8382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dirty="0" smtClean="0"/>
              <a:t>SIMLEZA Stakeholders CHIPATA </a:t>
            </a:r>
            <a:endParaRPr lang="en-GB" dirty="0"/>
          </a:p>
        </p:txBody>
      </p:sp>
      <p:graphicFrame>
        <p:nvGraphicFramePr>
          <p:cNvPr id="26654" name="Group 30"/>
          <p:cNvGraphicFramePr>
            <a:graphicFrameLocks noGrp="1"/>
          </p:cNvGraphicFramePr>
          <p:nvPr/>
        </p:nvGraphicFramePr>
        <p:xfrm>
          <a:off x="457200" y="1066800"/>
          <a:ext cx="8382000" cy="5102036"/>
        </p:xfrm>
        <a:graphic>
          <a:graphicData uri="http://schemas.openxmlformats.org/drawingml/2006/table">
            <a:tbl>
              <a:tblPr/>
              <a:tblGrid>
                <a:gridCol w="2095500"/>
                <a:gridCol w="2093913"/>
                <a:gridCol w="2097087"/>
                <a:gridCol w="2095500"/>
              </a:tblGrid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Farmers and farmer organisations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Research and development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Commercial/Private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0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International/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regional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CIMMYT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IITA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Total Land Care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Seed Co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0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National/Provincial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ZARI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SIMLEZA coordinator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CFU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Zamseed, MRI, Kamano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0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District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Chipata  Districts Farmers Association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District Agriculture &amp; Coops Office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DAO-Crops Officer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Micro  Credit Foundation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ATS (an Agro-dealer)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Zaulimi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95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Local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(Women’s Groups)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(Farmer Coop)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(Farmers)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CAC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BAEOs and CAEOs (Chanje and Chiparamba)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SIMLEZA Approach and Activities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81000" y="3505200"/>
          <a:ext cx="8153399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0504"/>
                <a:gridCol w="1133096"/>
                <a:gridCol w="990600"/>
                <a:gridCol w="121919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Activity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Chipata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Katete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Lundazi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Community Awareness Meetings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Innovation Systems Work</a:t>
                      </a:r>
                      <a:r>
                        <a:rPr lang="en-US" baseline="0" dirty="0" smtClean="0"/>
                        <a:t>shops (Mid-season)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Field Days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Innovation Systems Workshops (End</a:t>
                      </a:r>
                      <a:r>
                        <a:rPr lang="en-US" baseline="0" dirty="0" smtClean="0"/>
                        <a:t> of season)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Farmer</a:t>
                      </a:r>
                      <a:r>
                        <a:rPr lang="en-US" baseline="0" dirty="0" smtClean="0"/>
                        <a:t> Selection and FTF Extension Workshop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1783" name="TextBox 4"/>
          <p:cNvSpPr txBox="1">
            <a:spLocks noChangeArrowheads="1"/>
          </p:cNvSpPr>
          <p:nvPr/>
        </p:nvSpPr>
        <p:spPr bwMode="auto">
          <a:xfrm>
            <a:off x="990600" y="5943600"/>
            <a:ext cx="6934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* Stakeholders from other Districts were invited</a:t>
            </a:r>
          </a:p>
        </p:txBody>
      </p:sp>
      <p:sp>
        <p:nvSpPr>
          <p:cNvPr id="31784" name="TextBox 7"/>
          <p:cNvSpPr txBox="1">
            <a:spLocks noChangeArrowheads="1"/>
          </p:cNvSpPr>
          <p:nvPr/>
        </p:nvSpPr>
        <p:spPr bwMode="auto">
          <a:xfrm>
            <a:off x="457200" y="1447800"/>
            <a:ext cx="8001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alibri" pitchFamily="34" charset="0"/>
              </a:rPr>
              <a:t>Bring Stakeholders together at District level and provide training in </a:t>
            </a:r>
            <a:r>
              <a:rPr lang="en-GB" sz="2400" b="1">
                <a:latin typeface="Calibri" pitchFamily="34" charset="0"/>
              </a:rPr>
              <a:t>Participatory Research and Extension Approaches (PREA), </a:t>
            </a:r>
            <a:r>
              <a:rPr lang="en-GB" sz="2400">
                <a:latin typeface="Calibri" pitchFamily="34" charset="0"/>
              </a:rPr>
              <a:t>and practice these PREA-tools by interacting with the SIMLEZA communities</a:t>
            </a:r>
            <a:endParaRPr lang="en-US" sz="2400">
              <a:latin typeface="Calibri" pitchFamily="34" charset="0"/>
            </a:endParaRPr>
          </a:p>
          <a:p>
            <a:pPr algn="ctr"/>
            <a:r>
              <a:rPr lang="en-US" sz="2400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2230</TotalTime>
  <Words>2075</Words>
  <Application>Microsoft Office PowerPoint</Application>
  <PresentationFormat>On-screen Show (4:3)</PresentationFormat>
  <Paragraphs>785</Paragraphs>
  <Slides>40</Slides>
  <Notes>40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2" baseType="lpstr">
      <vt:lpstr>Office Theme</vt:lpstr>
      <vt:lpstr>Slide</vt:lpstr>
      <vt:lpstr>PowerPoint Presentation</vt:lpstr>
      <vt:lpstr>Table of Content</vt:lpstr>
      <vt:lpstr>What is an innovation platform (IP)?</vt:lpstr>
      <vt:lpstr>The linear vision of research, extension and development</vt:lpstr>
      <vt:lpstr>PowerPoint Presentation</vt:lpstr>
      <vt:lpstr>PowerPoint Presentation</vt:lpstr>
      <vt:lpstr>Stakeholder information market</vt:lpstr>
      <vt:lpstr>SIMLEZA Stakeholders CHIPATA </vt:lpstr>
      <vt:lpstr>SIMLEZA Approach and Activities</vt:lpstr>
      <vt:lpstr>PowerPoint Presentation</vt:lpstr>
      <vt:lpstr>PowerPoint Presentation</vt:lpstr>
      <vt:lpstr>PowerPoint Presentation</vt:lpstr>
      <vt:lpstr>PowerPoint Presentation</vt:lpstr>
      <vt:lpstr>Chanje institutions / farmer involvement (n=23)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Chanje crop prioritisation</vt:lpstr>
      <vt:lpstr>PowerPoint Presentation</vt:lpstr>
      <vt:lpstr>Chanje – problem prioritisation</vt:lpstr>
      <vt:lpstr>PowerPoint Presentation</vt:lpstr>
      <vt:lpstr>PowerPoint Presentation</vt:lpstr>
      <vt:lpstr>PowerPoint Presentation</vt:lpstr>
      <vt:lpstr>Research and extension process</vt:lpstr>
      <vt:lpstr>PowerPoint Presentation</vt:lpstr>
      <vt:lpstr>PowerPoint Presentation</vt:lpstr>
      <vt:lpstr>PowerPoint Presentation</vt:lpstr>
      <vt:lpstr>PowerPoint Presentation</vt:lpstr>
      <vt:lpstr>Soyabean PVS criteria identified in mid season</vt:lpstr>
      <vt:lpstr>PowerPoint Presentation</vt:lpstr>
      <vt:lpstr>PowerPoint Presentation</vt:lpstr>
      <vt:lpstr>PowerPoint Presentation</vt:lpstr>
      <vt:lpstr>PowerPoint Presentation</vt:lpstr>
      <vt:lpstr>Phase 3:  Ensuring sustainability</vt:lpstr>
      <vt:lpstr>PROCESS SUMMARY</vt:lpstr>
      <vt:lpstr>Operational level IP roles</vt:lpstr>
      <vt:lpstr>Strategic level IP roles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Daniel</dc:creator>
  <cp:lastModifiedBy>USAID</cp:lastModifiedBy>
  <cp:revision>75</cp:revision>
  <dcterms:created xsi:type="dcterms:W3CDTF">2012-10-01T10:19:01Z</dcterms:created>
  <dcterms:modified xsi:type="dcterms:W3CDTF">2013-06-06T21:56:15Z</dcterms:modified>
</cp:coreProperties>
</file>